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59" r:id="rId3"/>
    <p:sldId id="262" r:id="rId4"/>
    <p:sldId id="267" r:id="rId5"/>
    <p:sldId id="263" r:id="rId6"/>
    <p:sldId id="261" r:id="rId7"/>
    <p:sldId id="264" r:id="rId8"/>
    <p:sldId id="265" r:id="rId9"/>
    <p:sldId id="266"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66418" autoAdjust="0"/>
  </p:normalViewPr>
  <p:slideViewPr>
    <p:cSldViewPr snapToGrid="0">
      <p:cViewPr varScale="1">
        <p:scale>
          <a:sx n="71" d="100"/>
          <a:sy n="71" d="100"/>
        </p:scale>
        <p:origin x="28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642EE-109B-485E-894E-14E80028B369}" type="doc">
      <dgm:prSet loTypeId="urn:microsoft.com/office/officeart/2005/8/layout/pyramid3" loCatId="pyramid" qsTypeId="urn:microsoft.com/office/officeart/2005/8/quickstyle/simple1" qsCatId="simple" csTypeId="urn:microsoft.com/office/officeart/2005/8/colors/colorful3" csCatId="colorful" phldr="1"/>
      <dgm:spPr/>
    </dgm:pt>
    <dgm:pt modelId="{7A1BBAD8-9ECA-456E-8950-10CE4A508473}">
      <dgm:prSet phldrT="[Text]" custT="1"/>
      <dgm:spPr>
        <a:solidFill>
          <a:schemeClr val="accent6"/>
        </a:solidFill>
        <a:ln>
          <a:solidFill>
            <a:schemeClr val="accent1"/>
          </a:solidFill>
        </a:ln>
      </dgm:spPr>
      <dgm:t>
        <a:bodyPr/>
        <a:lstStyle/>
        <a:p>
          <a:r>
            <a:rPr lang="en-US" sz="1500" b="1" cap="small" baseline="0" dirty="0">
              <a:solidFill>
                <a:schemeClr val="bg1"/>
              </a:solidFill>
            </a:rPr>
            <a:t>Strategic</a:t>
          </a:r>
        </a:p>
        <a:p>
          <a:r>
            <a:rPr lang="en-US" sz="1100" b="1" i="1" dirty="0">
              <a:solidFill>
                <a:schemeClr val="bg1"/>
              </a:solidFill>
            </a:rPr>
            <a:t>("What would it take?")</a:t>
          </a:r>
        </a:p>
      </dgm:t>
    </dgm:pt>
    <dgm:pt modelId="{764CABCA-27FF-4010-8D01-45695CC52091}" type="parTrans" cxnId="{355FB8C1-F65F-40FD-944D-E9211CD77492}">
      <dgm:prSet/>
      <dgm:spPr/>
      <dgm:t>
        <a:bodyPr/>
        <a:lstStyle/>
        <a:p>
          <a:endParaRPr lang="en-US" b="1"/>
        </a:p>
      </dgm:t>
    </dgm:pt>
    <dgm:pt modelId="{3E639DFF-DB34-4A11-9385-33391CE6AC9B}" type="sibTrans" cxnId="{355FB8C1-F65F-40FD-944D-E9211CD77492}">
      <dgm:prSet/>
      <dgm:spPr/>
      <dgm:t>
        <a:bodyPr/>
        <a:lstStyle/>
        <a:p>
          <a:endParaRPr lang="en-US" b="1"/>
        </a:p>
      </dgm:t>
    </dgm:pt>
    <dgm:pt modelId="{42BBFF0A-F2AE-41D6-BB2F-37F791F2F46D}">
      <dgm:prSet phldrT="[Text]" custT="1"/>
      <dgm:spPr>
        <a:solidFill>
          <a:schemeClr val="accent1"/>
        </a:solidFill>
      </dgm:spPr>
      <dgm:t>
        <a:bodyPr/>
        <a:lstStyle/>
        <a:p>
          <a:r>
            <a:rPr lang="en-US" sz="1500" b="1" cap="small" baseline="0" dirty="0">
              <a:solidFill>
                <a:schemeClr val="bg1"/>
              </a:solidFill>
            </a:rPr>
            <a:t>Tactical</a:t>
          </a:r>
        </a:p>
        <a:p>
          <a:r>
            <a:rPr lang="en-US" sz="1100" b="1" i="1" dirty="0">
              <a:solidFill>
                <a:schemeClr val="bg1"/>
              </a:solidFill>
            </a:rPr>
            <a:t>("How?")</a:t>
          </a:r>
          <a:endParaRPr lang="en-US" sz="1100" b="1" dirty="0">
            <a:solidFill>
              <a:schemeClr val="bg1"/>
            </a:solidFill>
          </a:endParaRPr>
        </a:p>
      </dgm:t>
    </dgm:pt>
    <dgm:pt modelId="{FA26BF52-C05A-427C-8231-F5EC1B5AFB9E}" type="parTrans" cxnId="{546F4DAC-A2D3-41C9-A99D-E616C0F12C01}">
      <dgm:prSet/>
      <dgm:spPr/>
      <dgm:t>
        <a:bodyPr/>
        <a:lstStyle/>
        <a:p>
          <a:endParaRPr lang="en-US" b="1"/>
        </a:p>
      </dgm:t>
    </dgm:pt>
    <dgm:pt modelId="{369EEF88-473A-4672-833F-66ED9417CC5F}" type="sibTrans" cxnId="{546F4DAC-A2D3-41C9-A99D-E616C0F12C01}">
      <dgm:prSet/>
      <dgm:spPr/>
      <dgm:t>
        <a:bodyPr/>
        <a:lstStyle/>
        <a:p>
          <a:endParaRPr lang="en-US" b="1"/>
        </a:p>
      </dgm:t>
    </dgm:pt>
    <dgm:pt modelId="{91DF24A8-D172-4082-B153-6709CA89DC9E}">
      <dgm:prSet phldrT="[Text]" custT="1"/>
      <dgm:spPr>
        <a:solidFill>
          <a:srgbClr val="7F8FA9"/>
        </a:solidFill>
      </dgm:spPr>
      <dgm:t>
        <a:bodyPr/>
        <a:lstStyle/>
        <a:p>
          <a:r>
            <a:rPr lang="en-US" sz="1500" b="1" cap="small" baseline="0" dirty="0"/>
            <a:t>Operational</a:t>
          </a:r>
        </a:p>
        <a:p>
          <a:r>
            <a:rPr lang="en-US" sz="1100" b="1" i="1" dirty="0"/>
            <a:t>(Details)</a:t>
          </a:r>
          <a:endParaRPr lang="en-US" sz="1100" b="1" dirty="0"/>
        </a:p>
      </dgm:t>
    </dgm:pt>
    <dgm:pt modelId="{D2A43826-4B92-4E79-A9DF-2D390B47B258}" type="parTrans" cxnId="{C638C891-6749-4FF1-86DC-CBC2A19E3134}">
      <dgm:prSet/>
      <dgm:spPr/>
      <dgm:t>
        <a:bodyPr/>
        <a:lstStyle/>
        <a:p>
          <a:endParaRPr lang="en-US" b="1"/>
        </a:p>
      </dgm:t>
    </dgm:pt>
    <dgm:pt modelId="{38CEAECD-03BA-4980-AAF3-3F7BCBB78A31}" type="sibTrans" cxnId="{C638C891-6749-4FF1-86DC-CBC2A19E3134}">
      <dgm:prSet/>
      <dgm:spPr/>
      <dgm:t>
        <a:bodyPr/>
        <a:lstStyle/>
        <a:p>
          <a:endParaRPr lang="en-US" b="1"/>
        </a:p>
      </dgm:t>
    </dgm:pt>
    <dgm:pt modelId="{292C552C-682A-4390-B9ED-6FFC0193D89E}" type="pres">
      <dgm:prSet presAssocID="{0C3642EE-109B-485E-894E-14E80028B369}" presName="Name0" presStyleCnt="0">
        <dgm:presLayoutVars>
          <dgm:dir/>
          <dgm:animLvl val="lvl"/>
          <dgm:resizeHandles val="exact"/>
        </dgm:presLayoutVars>
      </dgm:prSet>
      <dgm:spPr/>
    </dgm:pt>
    <dgm:pt modelId="{5C51645C-F6C3-4484-82D2-71F027E8D4D9}" type="pres">
      <dgm:prSet presAssocID="{7A1BBAD8-9ECA-456E-8950-10CE4A508473}" presName="Name8" presStyleCnt="0"/>
      <dgm:spPr/>
    </dgm:pt>
    <dgm:pt modelId="{B5D5CE9F-5458-4DE2-8A53-2CD3348A98C0}" type="pres">
      <dgm:prSet presAssocID="{7A1BBAD8-9ECA-456E-8950-10CE4A508473}" presName="level" presStyleLbl="node1" presStyleIdx="0" presStyleCnt="3">
        <dgm:presLayoutVars>
          <dgm:chMax val="1"/>
          <dgm:bulletEnabled val="1"/>
        </dgm:presLayoutVars>
      </dgm:prSet>
      <dgm:spPr/>
      <dgm:t>
        <a:bodyPr/>
        <a:lstStyle/>
        <a:p>
          <a:endParaRPr lang="en-US"/>
        </a:p>
      </dgm:t>
    </dgm:pt>
    <dgm:pt modelId="{C0F3166A-F65D-4D3A-81EA-D88F096FD41D}" type="pres">
      <dgm:prSet presAssocID="{7A1BBAD8-9ECA-456E-8950-10CE4A508473}" presName="levelTx" presStyleLbl="revTx" presStyleIdx="0" presStyleCnt="0">
        <dgm:presLayoutVars>
          <dgm:chMax val="1"/>
          <dgm:bulletEnabled val="1"/>
        </dgm:presLayoutVars>
      </dgm:prSet>
      <dgm:spPr/>
      <dgm:t>
        <a:bodyPr/>
        <a:lstStyle/>
        <a:p>
          <a:endParaRPr lang="en-US"/>
        </a:p>
      </dgm:t>
    </dgm:pt>
    <dgm:pt modelId="{3E577504-1042-47BB-A9DB-EA499FCB5654}" type="pres">
      <dgm:prSet presAssocID="{42BBFF0A-F2AE-41D6-BB2F-37F791F2F46D}" presName="Name8" presStyleCnt="0"/>
      <dgm:spPr/>
    </dgm:pt>
    <dgm:pt modelId="{26B1E74C-591D-414C-9960-29CAB421127F}" type="pres">
      <dgm:prSet presAssocID="{42BBFF0A-F2AE-41D6-BB2F-37F791F2F46D}" presName="level" presStyleLbl="node1" presStyleIdx="1" presStyleCnt="3">
        <dgm:presLayoutVars>
          <dgm:chMax val="1"/>
          <dgm:bulletEnabled val="1"/>
        </dgm:presLayoutVars>
      </dgm:prSet>
      <dgm:spPr/>
      <dgm:t>
        <a:bodyPr/>
        <a:lstStyle/>
        <a:p>
          <a:endParaRPr lang="en-US"/>
        </a:p>
      </dgm:t>
    </dgm:pt>
    <dgm:pt modelId="{B99062BE-AC84-470B-AAF2-609446D1BE1E}" type="pres">
      <dgm:prSet presAssocID="{42BBFF0A-F2AE-41D6-BB2F-37F791F2F46D}" presName="levelTx" presStyleLbl="revTx" presStyleIdx="0" presStyleCnt="0">
        <dgm:presLayoutVars>
          <dgm:chMax val="1"/>
          <dgm:bulletEnabled val="1"/>
        </dgm:presLayoutVars>
      </dgm:prSet>
      <dgm:spPr/>
      <dgm:t>
        <a:bodyPr/>
        <a:lstStyle/>
        <a:p>
          <a:endParaRPr lang="en-US"/>
        </a:p>
      </dgm:t>
    </dgm:pt>
    <dgm:pt modelId="{DE3F47CA-6C3B-41D1-AF05-722BA0B47C2C}" type="pres">
      <dgm:prSet presAssocID="{91DF24A8-D172-4082-B153-6709CA89DC9E}" presName="Name8" presStyleCnt="0"/>
      <dgm:spPr/>
    </dgm:pt>
    <dgm:pt modelId="{1757F9CB-D8B6-47D9-858D-6AA912FB5EE7}" type="pres">
      <dgm:prSet presAssocID="{91DF24A8-D172-4082-B153-6709CA89DC9E}" presName="level" presStyleLbl="node1" presStyleIdx="2" presStyleCnt="3">
        <dgm:presLayoutVars>
          <dgm:chMax val="1"/>
          <dgm:bulletEnabled val="1"/>
        </dgm:presLayoutVars>
      </dgm:prSet>
      <dgm:spPr/>
      <dgm:t>
        <a:bodyPr/>
        <a:lstStyle/>
        <a:p>
          <a:endParaRPr lang="en-US"/>
        </a:p>
      </dgm:t>
    </dgm:pt>
    <dgm:pt modelId="{4551ADDA-8C34-4A2F-8DC7-BDBFA0348AA5}" type="pres">
      <dgm:prSet presAssocID="{91DF24A8-D172-4082-B153-6709CA89DC9E}" presName="levelTx" presStyleLbl="revTx" presStyleIdx="0" presStyleCnt="0">
        <dgm:presLayoutVars>
          <dgm:chMax val="1"/>
          <dgm:bulletEnabled val="1"/>
        </dgm:presLayoutVars>
      </dgm:prSet>
      <dgm:spPr/>
      <dgm:t>
        <a:bodyPr/>
        <a:lstStyle/>
        <a:p>
          <a:endParaRPr lang="en-US"/>
        </a:p>
      </dgm:t>
    </dgm:pt>
  </dgm:ptLst>
  <dgm:cxnLst>
    <dgm:cxn modelId="{D7E1E77C-6CFF-4EBA-964B-4E8FBC39DD99}" type="presOf" srcId="{7A1BBAD8-9ECA-456E-8950-10CE4A508473}" destId="{B5D5CE9F-5458-4DE2-8A53-2CD3348A98C0}" srcOrd="0" destOrd="0" presId="urn:microsoft.com/office/officeart/2005/8/layout/pyramid3"/>
    <dgm:cxn modelId="{546F4DAC-A2D3-41C9-A99D-E616C0F12C01}" srcId="{0C3642EE-109B-485E-894E-14E80028B369}" destId="{42BBFF0A-F2AE-41D6-BB2F-37F791F2F46D}" srcOrd="1" destOrd="0" parTransId="{FA26BF52-C05A-427C-8231-F5EC1B5AFB9E}" sibTransId="{369EEF88-473A-4672-833F-66ED9417CC5F}"/>
    <dgm:cxn modelId="{2B684955-E05B-4E42-B8E4-2A34A6DDB21B}" type="presOf" srcId="{0C3642EE-109B-485E-894E-14E80028B369}" destId="{292C552C-682A-4390-B9ED-6FFC0193D89E}" srcOrd="0" destOrd="0" presId="urn:microsoft.com/office/officeart/2005/8/layout/pyramid3"/>
    <dgm:cxn modelId="{2FA80DAD-4FD9-43CD-9A1D-5EBEEC666F97}" type="presOf" srcId="{7A1BBAD8-9ECA-456E-8950-10CE4A508473}" destId="{C0F3166A-F65D-4D3A-81EA-D88F096FD41D}" srcOrd="1" destOrd="0" presId="urn:microsoft.com/office/officeart/2005/8/layout/pyramid3"/>
    <dgm:cxn modelId="{DF6793DA-268C-49D6-AB7F-FADF6A65D8F3}" type="presOf" srcId="{91DF24A8-D172-4082-B153-6709CA89DC9E}" destId="{1757F9CB-D8B6-47D9-858D-6AA912FB5EE7}" srcOrd="0" destOrd="0" presId="urn:microsoft.com/office/officeart/2005/8/layout/pyramid3"/>
    <dgm:cxn modelId="{C638C891-6749-4FF1-86DC-CBC2A19E3134}" srcId="{0C3642EE-109B-485E-894E-14E80028B369}" destId="{91DF24A8-D172-4082-B153-6709CA89DC9E}" srcOrd="2" destOrd="0" parTransId="{D2A43826-4B92-4E79-A9DF-2D390B47B258}" sibTransId="{38CEAECD-03BA-4980-AAF3-3F7BCBB78A31}"/>
    <dgm:cxn modelId="{ACC7A8F8-878C-4BC1-BEAF-DEE5EF6122B2}" type="presOf" srcId="{42BBFF0A-F2AE-41D6-BB2F-37F791F2F46D}" destId="{B99062BE-AC84-470B-AAF2-609446D1BE1E}" srcOrd="1" destOrd="0" presId="urn:microsoft.com/office/officeart/2005/8/layout/pyramid3"/>
    <dgm:cxn modelId="{BEBA0D8B-9E6B-4E3B-A8C2-A29D9ADE2CCE}" type="presOf" srcId="{42BBFF0A-F2AE-41D6-BB2F-37F791F2F46D}" destId="{26B1E74C-591D-414C-9960-29CAB421127F}" srcOrd="0" destOrd="0" presId="urn:microsoft.com/office/officeart/2005/8/layout/pyramid3"/>
    <dgm:cxn modelId="{355FB8C1-F65F-40FD-944D-E9211CD77492}" srcId="{0C3642EE-109B-485E-894E-14E80028B369}" destId="{7A1BBAD8-9ECA-456E-8950-10CE4A508473}" srcOrd="0" destOrd="0" parTransId="{764CABCA-27FF-4010-8D01-45695CC52091}" sibTransId="{3E639DFF-DB34-4A11-9385-33391CE6AC9B}"/>
    <dgm:cxn modelId="{88AAEDC0-35BA-4F82-8DBD-8ED3D42498C8}" type="presOf" srcId="{91DF24A8-D172-4082-B153-6709CA89DC9E}" destId="{4551ADDA-8C34-4A2F-8DC7-BDBFA0348AA5}" srcOrd="1" destOrd="0" presId="urn:microsoft.com/office/officeart/2005/8/layout/pyramid3"/>
    <dgm:cxn modelId="{99C20E32-BF34-41F7-B92A-AC74E3144A07}" type="presParOf" srcId="{292C552C-682A-4390-B9ED-6FFC0193D89E}" destId="{5C51645C-F6C3-4484-82D2-71F027E8D4D9}" srcOrd="0" destOrd="0" presId="urn:microsoft.com/office/officeart/2005/8/layout/pyramid3"/>
    <dgm:cxn modelId="{3168139E-EBFA-42DD-BA14-00381E6E1392}" type="presParOf" srcId="{5C51645C-F6C3-4484-82D2-71F027E8D4D9}" destId="{B5D5CE9F-5458-4DE2-8A53-2CD3348A98C0}" srcOrd="0" destOrd="0" presId="urn:microsoft.com/office/officeart/2005/8/layout/pyramid3"/>
    <dgm:cxn modelId="{DF9B8437-A903-4A1A-A35A-3088E059F4F4}" type="presParOf" srcId="{5C51645C-F6C3-4484-82D2-71F027E8D4D9}" destId="{C0F3166A-F65D-4D3A-81EA-D88F096FD41D}" srcOrd="1" destOrd="0" presId="urn:microsoft.com/office/officeart/2005/8/layout/pyramid3"/>
    <dgm:cxn modelId="{ED03DFE7-A014-4E45-86C5-F8C320A35F0C}" type="presParOf" srcId="{292C552C-682A-4390-B9ED-6FFC0193D89E}" destId="{3E577504-1042-47BB-A9DB-EA499FCB5654}" srcOrd="1" destOrd="0" presId="urn:microsoft.com/office/officeart/2005/8/layout/pyramid3"/>
    <dgm:cxn modelId="{642FAACF-E411-432B-99A9-8A5849496E02}" type="presParOf" srcId="{3E577504-1042-47BB-A9DB-EA499FCB5654}" destId="{26B1E74C-591D-414C-9960-29CAB421127F}" srcOrd="0" destOrd="0" presId="urn:microsoft.com/office/officeart/2005/8/layout/pyramid3"/>
    <dgm:cxn modelId="{B8FFD586-F03A-4D73-9CE0-DD54DFC6E256}" type="presParOf" srcId="{3E577504-1042-47BB-A9DB-EA499FCB5654}" destId="{B99062BE-AC84-470B-AAF2-609446D1BE1E}" srcOrd="1" destOrd="0" presId="urn:microsoft.com/office/officeart/2005/8/layout/pyramid3"/>
    <dgm:cxn modelId="{FA474CE9-694E-416C-8399-4A7853AF876D}" type="presParOf" srcId="{292C552C-682A-4390-B9ED-6FFC0193D89E}" destId="{DE3F47CA-6C3B-41D1-AF05-722BA0B47C2C}" srcOrd="2" destOrd="0" presId="urn:microsoft.com/office/officeart/2005/8/layout/pyramid3"/>
    <dgm:cxn modelId="{9BED05FB-5344-4FE0-85F6-2DFAF5EE823A}" type="presParOf" srcId="{DE3F47CA-6C3B-41D1-AF05-722BA0B47C2C}" destId="{1757F9CB-D8B6-47D9-858D-6AA912FB5EE7}" srcOrd="0" destOrd="0" presId="urn:microsoft.com/office/officeart/2005/8/layout/pyramid3"/>
    <dgm:cxn modelId="{F3848675-12F7-4FCE-84A0-822DD2CA441A}" type="presParOf" srcId="{DE3F47CA-6C3B-41D1-AF05-722BA0B47C2C}" destId="{4551ADDA-8C34-4A2F-8DC7-BDBFA0348AA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5CE9F-5458-4DE2-8A53-2CD3348A98C0}">
      <dsp:nvSpPr>
        <dsp:cNvPr id="0" name=""/>
        <dsp:cNvSpPr/>
      </dsp:nvSpPr>
      <dsp:spPr>
        <a:xfrm rot="10800000">
          <a:off x="0" y="0"/>
          <a:ext cx="2964180" cy="1024043"/>
        </a:xfrm>
        <a:prstGeom prst="trapezoid">
          <a:avLst>
            <a:gd name="adj" fmla="val 48243"/>
          </a:avLst>
        </a:prstGeom>
        <a:solidFill>
          <a:schemeClr val="accent6"/>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cap="small" baseline="0" dirty="0">
              <a:solidFill>
                <a:schemeClr val="bg1"/>
              </a:solidFill>
            </a:rPr>
            <a:t>Strategic</a:t>
          </a:r>
        </a:p>
        <a:p>
          <a:pPr lvl="0" algn="ctr" defTabSz="666750">
            <a:lnSpc>
              <a:spcPct val="90000"/>
            </a:lnSpc>
            <a:spcBef>
              <a:spcPct val="0"/>
            </a:spcBef>
            <a:spcAft>
              <a:spcPct val="35000"/>
            </a:spcAft>
          </a:pPr>
          <a:r>
            <a:rPr lang="en-US" sz="1100" b="1" i="1" kern="1200" dirty="0">
              <a:solidFill>
                <a:schemeClr val="bg1"/>
              </a:solidFill>
            </a:rPr>
            <a:t>("What would it take?")</a:t>
          </a:r>
        </a:p>
      </dsp:txBody>
      <dsp:txXfrm rot="-10800000">
        <a:off x="518731" y="0"/>
        <a:ext cx="1926717" cy="1024043"/>
      </dsp:txXfrm>
    </dsp:sp>
    <dsp:sp modelId="{26B1E74C-591D-414C-9960-29CAB421127F}">
      <dsp:nvSpPr>
        <dsp:cNvPr id="0" name=""/>
        <dsp:cNvSpPr/>
      </dsp:nvSpPr>
      <dsp:spPr>
        <a:xfrm rot="10800000">
          <a:off x="494030" y="1024043"/>
          <a:ext cx="1976120" cy="1024043"/>
        </a:xfrm>
        <a:prstGeom prst="trapezoid">
          <a:avLst>
            <a:gd name="adj" fmla="val 48243"/>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cap="small" baseline="0" dirty="0">
              <a:solidFill>
                <a:schemeClr val="bg1"/>
              </a:solidFill>
            </a:rPr>
            <a:t>Tactical</a:t>
          </a:r>
        </a:p>
        <a:p>
          <a:pPr lvl="0" algn="ctr" defTabSz="666750">
            <a:lnSpc>
              <a:spcPct val="90000"/>
            </a:lnSpc>
            <a:spcBef>
              <a:spcPct val="0"/>
            </a:spcBef>
            <a:spcAft>
              <a:spcPct val="35000"/>
            </a:spcAft>
          </a:pPr>
          <a:r>
            <a:rPr lang="en-US" sz="1100" b="1" i="1" kern="1200" dirty="0">
              <a:solidFill>
                <a:schemeClr val="bg1"/>
              </a:solidFill>
            </a:rPr>
            <a:t>("How?")</a:t>
          </a:r>
          <a:endParaRPr lang="en-US" sz="1100" b="1" kern="1200" dirty="0">
            <a:solidFill>
              <a:schemeClr val="bg1"/>
            </a:solidFill>
          </a:endParaRPr>
        </a:p>
      </dsp:txBody>
      <dsp:txXfrm rot="-10800000">
        <a:off x="839851" y="1024043"/>
        <a:ext cx="1284478" cy="1024043"/>
      </dsp:txXfrm>
    </dsp:sp>
    <dsp:sp modelId="{1757F9CB-D8B6-47D9-858D-6AA912FB5EE7}">
      <dsp:nvSpPr>
        <dsp:cNvPr id="0" name=""/>
        <dsp:cNvSpPr/>
      </dsp:nvSpPr>
      <dsp:spPr>
        <a:xfrm rot="10800000">
          <a:off x="988060" y="2048086"/>
          <a:ext cx="988060" cy="1024043"/>
        </a:xfrm>
        <a:prstGeom prst="trapezoid">
          <a:avLst>
            <a:gd name="adj" fmla="val 50000"/>
          </a:avLst>
        </a:prstGeom>
        <a:solidFill>
          <a:srgbClr val="7F8F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cap="small" baseline="0" dirty="0"/>
            <a:t>Operational</a:t>
          </a:r>
        </a:p>
        <a:p>
          <a:pPr lvl="0" algn="ctr" defTabSz="666750">
            <a:lnSpc>
              <a:spcPct val="90000"/>
            </a:lnSpc>
            <a:spcBef>
              <a:spcPct val="0"/>
            </a:spcBef>
            <a:spcAft>
              <a:spcPct val="35000"/>
            </a:spcAft>
          </a:pPr>
          <a:r>
            <a:rPr lang="en-US" sz="1100" b="1" i="1" kern="1200" dirty="0"/>
            <a:t>(Details)</a:t>
          </a:r>
          <a:endParaRPr lang="en-US" sz="1100" b="1" kern="1200" dirty="0"/>
        </a:p>
      </dsp:txBody>
      <dsp:txXfrm rot="-10800000">
        <a:off x="988060" y="2048086"/>
        <a:ext cx="988060" cy="10240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3DCA84-C8DA-4091-9981-24DC5A6BA30A}" type="datetimeFigureOut">
              <a:rPr lang="en-US" smtClean="0"/>
              <a:t>5/31/2019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757BFA-5CEA-487B-8DE8-E079F28D38DC}" type="slidenum">
              <a:rPr lang="en-US" smtClean="0"/>
              <a:t>‹#›</a:t>
            </a:fld>
            <a:endParaRPr lang="en-US"/>
          </a:p>
        </p:txBody>
      </p:sp>
    </p:spTree>
    <p:extLst>
      <p:ext uri="{BB962C8B-B14F-4D97-AF65-F5344CB8AC3E}">
        <p14:creationId xmlns:p14="http://schemas.microsoft.com/office/powerpoint/2010/main" val="136529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933237">
              <a:defRPr/>
            </a:pPr>
            <a:r>
              <a:rPr lang="en-US" dirty="0" err="1"/>
              <a:t>VisionEval</a:t>
            </a:r>
            <a:r>
              <a:rPr lang="en-US" dirty="0"/>
              <a:t> is </a:t>
            </a:r>
            <a:r>
              <a:rPr lang="en-US" dirty="0" smtClean="0"/>
              <a:t>intended to inform long-range planning efforts and is used</a:t>
            </a:r>
            <a:r>
              <a:rPr lang="en-US" baseline="0" dirty="0" smtClean="0"/>
              <a:t> </a:t>
            </a:r>
            <a:r>
              <a:rPr lang="en-US" dirty="0" smtClean="0"/>
              <a:t>to test the tradeoffs of alternative future actions and uncertain trends across a range of outcomes.</a:t>
            </a:r>
            <a:r>
              <a:rPr lang="en-US" baseline="0" dirty="0" smtClean="0"/>
              <a:t> </a:t>
            </a:r>
            <a:r>
              <a:rPr lang="en-US" dirty="0" err="1"/>
              <a:t>VisionEval</a:t>
            </a:r>
            <a:r>
              <a:rPr lang="en-US" dirty="0"/>
              <a:t> has allowed ODOT to analyze trends within key categories of statewide and regional importance, including </a:t>
            </a:r>
            <a:r>
              <a:rPr lang="en-US" dirty="0" smtClean="0"/>
              <a:t>mobility,</a:t>
            </a:r>
            <a:r>
              <a:rPr lang="en-US" baseline="0" dirty="0" smtClean="0"/>
              <a:t> </a:t>
            </a:r>
            <a:r>
              <a:rPr lang="en-US" dirty="0" smtClean="0"/>
              <a:t>environment, </a:t>
            </a:r>
            <a:r>
              <a:rPr lang="en-US" dirty="0"/>
              <a:t>and </a:t>
            </a:r>
            <a:r>
              <a:rPr lang="en-US" dirty="0" smtClean="0"/>
              <a:t>costs. </a:t>
            </a:r>
            <a:r>
              <a:rPr lang="en-US" baseline="0" dirty="0" smtClean="0"/>
              <a:t> </a:t>
            </a:r>
            <a:r>
              <a:rPr lang="en-US" baseline="0" dirty="0" smtClean="0"/>
              <a:t>The tools allows us to explore a number of potential future outcomes based on various types of investment actions and policy choices.</a:t>
            </a:r>
            <a:endParaRPr lang="en-US" dirty="0"/>
          </a:p>
          <a:p>
            <a:pPr defTabSz="933237">
              <a:defRPr/>
            </a:pPr>
            <a:endParaRPr lang="en-US" i="1" strike="noStrike" dirty="0" smtClean="0"/>
          </a:p>
        </p:txBody>
      </p:sp>
      <p:sp>
        <p:nvSpPr>
          <p:cNvPr id="4" name="Slide Number Placeholder 3"/>
          <p:cNvSpPr>
            <a:spLocks noGrp="1"/>
          </p:cNvSpPr>
          <p:nvPr>
            <p:ph type="sldNum" sz="quarter" idx="10"/>
          </p:nvPr>
        </p:nvSpPr>
        <p:spPr/>
        <p:txBody>
          <a:bodyPr/>
          <a:lstStyle/>
          <a:p>
            <a:fld id="{58757BFA-5CEA-487B-8DE8-E079F28D38DC}" type="slidenum">
              <a:rPr lang="en-US" smtClean="0"/>
              <a:t>1</a:t>
            </a:fld>
            <a:endParaRPr lang="en-US"/>
          </a:p>
        </p:txBody>
      </p:sp>
    </p:spTree>
    <p:extLst>
      <p:ext uri="{BB962C8B-B14F-4D97-AF65-F5344CB8AC3E}">
        <p14:creationId xmlns:p14="http://schemas.microsoft.com/office/powerpoint/2010/main" val="337614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VisionEval</a:t>
            </a:r>
            <a:r>
              <a:rPr lang="en-US" dirty="0" smtClean="0"/>
              <a:t> is a strategic</a:t>
            </a:r>
            <a:r>
              <a:rPr lang="en-US" baseline="0" dirty="0" smtClean="0"/>
              <a:t> tool that ODOT uses for exploring long range changes to policies and investments. It fits into the top portion of ODOT’s analysis ‘funnel’ of Strategic, Tactical, Operational, and Reporting and Monitoring tools. </a:t>
            </a:r>
            <a:r>
              <a:rPr lang="en-US" baseline="0" dirty="0" err="1" smtClean="0"/>
              <a:t>VisionEval</a:t>
            </a:r>
            <a:r>
              <a:rPr lang="en-US" baseline="0" dirty="0" smtClean="0"/>
              <a:t> is the high level strategic tool to give direction for analysis at the more detailed levels.</a:t>
            </a:r>
          </a:p>
          <a:p>
            <a:endParaRPr lang="en-US" baseline="0" dirty="0" smtClean="0"/>
          </a:p>
          <a:p>
            <a:endParaRPr lang="en-US" baseline="0" dirty="0" smtClean="0"/>
          </a:p>
          <a:p>
            <a:pPr defTabSz="933237">
              <a:defRPr/>
            </a:pPr>
            <a:r>
              <a:rPr lang="en-US" dirty="0"/>
              <a:t>ODOT utilizes </a:t>
            </a:r>
            <a:r>
              <a:rPr lang="en-US" dirty="0" err="1"/>
              <a:t>VisionEval</a:t>
            </a:r>
            <a:r>
              <a:rPr lang="en-US" dirty="0"/>
              <a:t> to conduct long range scenario planning activities at the statewide and local levels. </a:t>
            </a:r>
          </a:p>
          <a:p>
            <a:endParaRPr lang="en-US" dirty="0"/>
          </a:p>
        </p:txBody>
      </p:sp>
      <p:sp>
        <p:nvSpPr>
          <p:cNvPr id="4" name="Slide Number Placeholder 3"/>
          <p:cNvSpPr>
            <a:spLocks noGrp="1"/>
          </p:cNvSpPr>
          <p:nvPr>
            <p:ph type="sldNum" sz="quarter" idx="10"/>
          </p:nvPr>
        </p:nvSpPr>
        <p:spPr/>
        <p:txBody>
          <a:bodyPr/>
          <a:lstStyle/>
          <a:p>
            <a:fld id="{58757BFA-5CEA-487B-8DE8-E079F28D38DC}" type="slidenum">
              <a:rPr lang="en-US" smtClean="0"/>
              <a:t>2</a:t>
            </a:fld>
            <a:endParaRPr lang="en-US"/>
          </a:p>
        </p:txBody>
      </p:sp>
    </p:spTree>
    <p:extLst>
      <p:ext uri="{BB962C8B-B14F-4D97-AF65-F5344CB8AC3E}">
        <p14:creationId xmlns:p14="http://schemas.microsoft.com/office/powerpoint/2010/main" val="184363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smtClean="0"/>
          </a:p>
          <a:p>
            <a:r>
              <a:rPr lang="en-US" baseline="0" dirty="0" smtClean="0"/>
              <a:t>This </a:t>
            </a:r>
            <a:r>
              <a:rPr lang="en-US" baseline="0" dirty="0" smtClean="0"/>
              <a:t>graphic shows how ODOT classifies the local and state level </a:t>
            </a:r>
            <a:r>
              <a:rPr lang="en-US" baseline="0" dirty="0" err="1" smtClean="0"/>
              <a:t>VisionEval</a:t>
            </a:r>
            <a:r>
              <a:rPr lang="en-US" baseline="0" dirty="0" smtClean="0"/>
              <a:t> inputs into groups for communication purposes; regional context, local actions, and collaborative or state-lead actions.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ODOT </a:t>
            </a:r>
            <a:r>
              <a:rPr lang="en-US" dirty="0" smtClean="0"/>
              <a:t>supports a scenario planning at the local level called the </a:t>
            </a:r>
            <a:r>
              <a:rPr lang="en-US" baseline="0" dirty="0" smtClean="0"/>
              <a:t>Strategic </a:t>
            </a:r>
            <a:r>
              <a:rPr lang="en-US" baseline="0" dirty="0" smtClean="0"/>
              <a:t>Assessment </a:t>
            </a:r>
            <a:r>
              <a:rPr lang="en-US" baseline="0" dirty="0" smtClean="0"/>
              <a:t>process. </a:t>
            </a:r>
            <a:r>
              <a:rPr lang="en-US" dirty="0" smtClean="0"/>
              <a:t>Strategic </a:t>
            </a:r>
            <a:r>
              <a:rPr lang="en-US" dirty="0" smtClean="0"/>
              <a:t>Assessments are a robust analytical process to inform public officials, staff, and stakeholders on key</a:t>
            </a:r>
            <a:r>
              <a:rPr lang="en-US" baseline="0" dirty="0" smtClean="0"/>
              <a:t> </a:t>
            </a:r>
            <a:r>
              <a:rPr lang="en-US" dirty="0" smtClean="0"/>
              <a:t>issues and the policy implications tied to local and regional goals. The results of a Strategic Assessment can help</a:t>
            </a:r>
            <a:r>
              <a:rPr lang="en-US" baseline="0" dirty="0" smtClean="0"/>
              <a:t> </a:t>
            </a:r>
            <a:r>
              <a:rPr lang="en-US" dirty="0" smtClean="0"/>
              <a:t>answer questions, such as</a:t>
            </a:r>
            <a:r>
              <a:rPr lang="en-US" dirty="0" smtClean="0"/>
              <a:t>:</a:t>
            </a:r>
            <a:endParaRPr lang="en-US" dirty="0" smtClean="0"/>
          </a:p>
          <a:p>
            <a:pPr defTabSz="933237">
              <a:defRPr/>
            </a:pPr>
            <a:r>
              <a:rPr lang="en-US" dirty="0" smtClean="0"/>
              <a:t>• Given our current plans and trends, are we achieving the long term outcomes we want to see?</a:t>
            </a:r>
          </a:p>
          <a:p>
            <a:pPr defTabSz="933237">
              <a:defRPr/>
            </a:pPr>
            <a:r>
              <a:rPr lang="en-US" dirty="0" smtClean="0"/>
              <a:t>• What potential actions could we pursue to better meet our goals?</a:t>
            </a:r>
          </a:p>
          <a:p>
            <a:pPr defTabSz="933237">
              <a:defRPr/>
            </a:pPr>
            <a:r>
              <a:rPr lang="en-US" dirty="0" smtClean="0"/>
              <a:t>• How can we use analysis to frame a strategic discussion around the tradeoffs and preferences of our </a:t>
            </a:r>
            <a:r>
              <a:rPr lang="en-US" dirty="0" smtClean="0"/>
              <a:t>long</a:t>
            </a:r>
            <a:r>
              <a:rPr lang="en-US" baseline="0" dirty="0" smtClean="0"/>
              <a:t> </a:t>
            </a:r>
            <a:r>
              <a:rPr lang="en-US" dirty="0" smtClean="0"/>
              <a:t>term </a:t>
            </a:r>
            <a:r>
              <a:rPr lang="en-US" dirty="0" smtClean="0"/>
              <a:t>policy actions and resilience/risk </a:t>
            </a:r>
            <a:r>
              <a:rPr lang="en-US" dirty="0" smtClean="0"/>
              <a:t>to</a:t>
            </a:r>
            <a:r>
              <a:rPr lang="en-US" baseline="0" dirty="0" smtClean="0"/>
              <a:t> </a:t>
            </a:r>
            <a:r>
              <a:rPr lang="en-US" dirty="0" smtClean="0"/>
              <a:t>future </a:t>
            </a:r>
            <a:r>
              <a:rPr lang="en-US" dirty="0" smtClean="0"/>
              <a:t>uncertainties?</a:t>
            </a:r>
          </a:p>
          <a:p>
            <a:pPr defTabSz="933237">
              <a:defRPr/>
            </a:pPr>
            <a:endParaRPr lang="en-US" dirty="0" smtClean="0"/>
          </a:p>
          <a:p>
            <a:pPr defTabSz="933237">
              <a:defRPr/>
            </a:pPr>
            <a:r>
              <a:rPr lang="en-US" dirty="0" smtClean="0"/>
              <a:t>Strategic </a:t>
            </a:r>
            <a:r>
              <a:rPr lang="en-US" dirty="0" smtClean="0"/>
              <a:t>Assessments are intended to inform regional, long-range planning efforts and are used</a:t>
            </a:r>
            <a:r>
              <a:rPr lang="en-US" baseline="0" dirty="0" smtClean="0"/>
              <a:t> </a:t>
            </a:r>
            <a:r>
              <a:rPr lang="en-US" dirty="0" smtClean="0"/>
              <a:t>to test the tradeoffs of alternative futures actions and uncertain trends across a range of outcomes.</a:t>
            </a:r>
          </a:p>
          <a:p>
            <a:endParaRPr lang="en-US" dirty="0"/>
          </a:p>
        </p:txBody>
      </p:sp>
      <p:sp>
        <p:nvSpPr>
          <p:cNvPr id="4" name="Slide Number Placeholder 3"/>
          <p:cNvSpPr>
            <a:spLocks noGrp="1"/>
          </p:cNvSpPr>
          <p:nvPr>
            <p:ph type="sldNum" sz="quarter" idx="5"/>
          </p:nvPr>
        </p:nvSpPr>
        <p:spPr/>
        <p:txBody>
          <a:bodyPr/>
          <a:lstStyle/>
          <a:p>
            <a:fld id="{C44CAB11-5FCF-43EC-A4EF-A4D3BE98B113}" type="slidenum">
              <a:rPr lang="en-US" smtClean="0"/>
              <a:t>3</a:t>
            </a:fld>
            <a:endParaRPr lang="en-US"/>
          </a:p>
        </p:txBody>
      </p:sp>
    </p:spTree>
    <p:extLst>
      <p:ext uri="{BB962C8B-B14F-4D97-AF65-F5344CB8AC3E}">
        <p14:creationId xmlns:p14="http://schemas.microsoft.com/office/powerpoint/2010/main" val="92832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Strategic Assessments and</a:t>
            </a:r>
            <a:r>
              <a:rPr lang="en-US" baseline="0" dirty="0" smtClean="0"/>
              <a:t> Scenario Planning </a:t>
            </a:r>
            <a:r>
              <a:rPr lang="en-US" dirty="0" smtClean="0"/>
              <a:t>start by working with stakeholders to determine the inputs and assumptions for modeling the adopted plans and future trends. Once this reference scenario has been run, a number of </a:t>
            </a:r>
            <a:r>
              <a:rPr lang="en-US" dirty="0" smtClean="0"/>
              <a:t>inputs </a:t>
            </a:r>
            <a:r>
              <a:rPr lang="en-US" dirty="0" smtClean="0"/>
              <a:t>are altered using a process called sensitivity testing. Sensitivity tests are ‘what if’ analyses to help planners understand the relative effect of changes to policy, investments, and programs.</a:t>
            </a:r>
          </a:p>
          <a:p>
            <a:endParaRPr lang="en-US" dirty="0"/>
          </a:p>
          <a:p>
            <a:r>
              <a:rPr lang="en-US" dirty="0" smtClean="0"/>
              <a:t>A key value for ODOT with the tool has been to quickly evaluate</a:t>
            </a:r>
            <a:r>
              <a:rPr lang="en-US" baseline="0" dirty="0" smtClean="0"/>
              <a:t> many alternate scenarios or sensitivity tests, investigate the impact of various combinations of </a:t>
            </a:r>
            <a:r>
              <a:rPr lang="en-US" dirty="0" smtClean="0"/>
              <a:t>more</a:t>
            </a:r>
            <a:r>
              <a:rPr lang="en-US" baseline="0" dirty="0" smtClean="0"/>
              <a:t> or </a:t>
            </a:r>
            <a:r>
              <a:rPr lang="en-US" dirty="0" smtClean="0"/>
              <a:t>less ambitious policies,</a:t>
            </a:r>
            <a:r>
              <a:rPr lang="en-US" baseline="0" dirty="0" smtClean="0"/>
              <a:t> and test policy decisions for</a:t>
            </a:r>
            <a:r>
              <a:rPr lang="en-US" dirty="0" smtClean="0"/>
              <a:t> resilience</a:t>
            </a:r>
            <a:r>
              <a:rPr lang="en-US" baseline="0" dirty="0" smtClean="0"/>
              <a:t> under future conditions (such as changes to fuel price, income, or population growth).</a:t>
            </a:r>
            <a:endParaRPr lang="en-US" dirty="0" smtClean="0"/>
          </a:p>
          <a:p>
            <a:endParaRPr lang="en-US" dirty="0" smtClean="0"/>
          </a:p>
          <a:p>
            <a:r>
              <a:rPr lang="en-US" dirty="0" smtClean="0"/>
              <a:t>This</a:t>
            </a:r>
            <a:r>
              <a:rPr lang="en-US" baseline="0" dirty="0" smtClean="0"/>
              <a:t> </a:t>
            </a:r>
            <a:r>
              <a:rPr lang="en-US" baseline="0" dirty="0" smtClean="0"/>
              <a:t>graphic </a:t>
            </a:r>
            <a:r>
              <a:rPr lang="en-US" baseline="0" smtClean="0"/>
              <a:t>demonstrates </a:t>
            </a:r>
            <a:r>
              <a:rPr lang="en-US" baseline="0" smtClean="0"/>
              <a:t>the </a:t>
            </a:r>
            <a:r>
              <a:rPr lang="en-US" dirty="0" err="1" smtClean="0"/>
              <a:t>VisionEval</a:t>
            </a:r>
            <a:r>
              <a:rPr lang="en-US" baseline="0" dirty="0" smtClean="0"/>
              <a:t> </a:t>
            </a:r>
            <a:r>
              <a:rPr lang="en-US" baseline="0" dirty="0" err="1" smtClean="0"/>
              <a:t>multirun</a:t>
            </a:r>
            <a:r>
              <a:rPr lang="en-US" baseline="0" dirty="0" smtClean="0"/>
              <a:t> process that allows </a:t>
            </a:r>
            <a:r>
              <a:rPr lang="en-US" baseline="0" dirty="0" smtClean="0"/>
              <a:t>users to quickly build and test thousands of ‘scenario’ runs </a:t>
            </a:r>
            <a:r>
              <a:rPr lang="en-US" baseline="0" dirty="0" smtClean="0"/>
              <a:t>to achieve </a:t>
            </a:r>
            <a:r>
              <a:rPr lang="en-US" baseline="0" dirty="0" smtClean="0"/>
              <a:t>the desired level of analysis</a:t>
            </a:r>
            <a:r>
              <a:rPr lang="en-US" baseline="0" dirty="0" smtClean="0"/>
              <a:t>. The input folders on the left comprise the various scenarios being tested, and the outputs on the right represent model results from all the possible combinations of inputs. These outputs can then be transferred to a summary spreadsheet for metrics, reporting, and visualization. </a:t>
            </a:r>
            <a:endParaRPr lang="en-US" dirty="0" smtClean="0"/>
          </a:p>
        </p:txBody>
      </p:sp>
      <p:sp>
        <p:nvSpPr>
          <p:cNvPr id="4" name="Slide Number Placeholder 3"/>
          <p:cNvSpPr>
            <a:spLocks noGrp="1"/>
          </p:cNvSpPr>
          <p:nvPr>
            <p:ph type="sldNum" sz="quarter" idx="10"/>
          </p:nvPr>
        </p:nvSpPr>
        <p:spPr/>
        <p:txBody>
          <a:bodyPr/>
          <a:lstStyle/>
          <a:p>
            <a:fld id="{58757BFA-5CEA-487B-8DE8-E079F28D38DC}" type="slidenum">
              <a:rPr lang="en-US" smtClean="0"/>
              <a:t>4</a:t>
            </a:fld>
            <a:endParaRPr lang="en-US"/>
          </a:p>
        </p:txBody>
      </p:sp>
    </p:spTree>
    <p:extLst>
      <p:ext uri="{BB962C8B-B14F-4D97-AF65-F5344CB8AC3E}">
        <p14:creationId xmlns:p14="http://schemas.microsoft.com/office/powerpoint/2010/main" val="275363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testing is completed, out</a:t>
            </a:r>
            <a:r>
              <a:rPr lang="en-US" baseline="0" dirty="0" smtClean="0"/>
              <a:t> puts can be displayed in  a number of methods to meet the needs of the participants. This graphic show how far different types of policy and investment actions came to achieving the MPO GHG reduction target when compared to the baseline of adopted plans. And this graphic shows how sensitivity testing is used to illustrate the relative change from adopted plans of various key paths (or </a:t>
            </a:r>
            <a:r>
              <a:rPr lang="en-US" baseline="0" dirty="0" smtClean="0"/>
              <a:t>groups </a:t>
            </a:r>
            <a:r>
              <a:rPr lang="en-US" baseline="0" dirty="0" smtClean="0"/>
              <a:t>of investment </a:t>
            </a:r>
            <a:r>
              <a:rPr lang="en-US" baseline="0" dirty="0" smtClean="0"/>
              <a:t>actions) on individual outputs, </a:t>
            </a:r>
            <a:r>
              <a:rPr lang="en-US" baseline="0" dirty="0" err="1" smtClean="0"/>
              <a:t>ie</a:t>
            </a:r>
            <a:r>
              <a:rPr lang="en-US" baseline="0" dirty="0" smtClean="0"/>
              <a:t> DVMT, walk trips, household travel costs, congestion, etc.</a:t>
            </a:r>
            <a:endParaRPr lang="en-US" dirty="0" smtClean="0"/>
          </a:p>
          <a:p>
            <a:endParaRPr lang="en-US" dirty="0" smtClean="0"/>
          </a:p>
          <a:p>
            <a:r>
              <a:rPr lang="en-US" dirty="0" smtClean="0"/>
              <a:t>Local Benefits</a:t>
            </a:r>
            <a:r>
              <a:rPr lang="en-US" baseline="0" dirty="0" smtClean="0"/>
              <a:t> of Strategic Assessment and Scenario Planning with </a:t>
            </a:r>
            <a:r>
              <a:rPr lang="en-US" baseline="0" dirty="0" err="1" smtClean="0"/>
              <a:t>VisionEval</a:t>
            </a:r>
            <a:endParaRPr lang="en-US" dirty="0" smtClean="0"/>
          </a:p>
          <a:p>
            <a:pPr marL="174982" indent="-174982">
              <a:buFont typeface="Arial" panose="020B0604020202020204" pitchFamily="34" charset="0"/>
              <a:buChar char="•"/>
            </a:pPr>
            <a:r>
              <a:rPr lang="en-US" dirty="0" smtClean="0"/>
              <a:t>More comprehensive than traditional tools</a:t>
            </a:r>
          </a:p>
          <a:p>
            <a:pPr marL="174982" indent="-174982">
              <a:buFont typeface="Arial" panose="020B0604020202020204" pitchFamily="34" charset="0"/>
              <a:buChar char="•"/>
            </a:pPr>
            <a:r>
              <a:rPr lang="en-US" dirty="0" smtClean="0"/>
              <a:t>Quantifies local plans across a broad spectrum of policies and outcomes</a:t>
            </a:r>
          </a:p>
          <a:p>
            <a:pPr marL="174982" indent="-174982">
              <a:buFont typeface="Arial" panose="020B0604020202020204" pitchFamily="34" charset="0"/>
              <a:buChar char="•"/>
            </a:pPr>
            <a:r>
              <a:rPr lang="en-US" dirty="0" smtClean="0"/>
              <a:t>Shows the trade offs between policy choices</a:t>
            </a:r>
          </a:p>
          <a:p>
            <a:pPr marL="174982" indent="-174982">
              <a:buFont typeface="Arial" panose="020B0604020202020204" pitchFamily="34" charset="0"/>
              <a:buChar char="•"/>
            </a:pPr>
            <a:r>
              <a:rPr lang="en-US" dirty="0" smtClean="0"/>
              <a:t>Demonstrates the resilience of adopted plans to future uncertainties such as fuel price and population growth</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9DD7A87-ADDE-4DAB-863F-4682AF5636AC}" type="slidenum">
              <a:rPr lang="en-US" smtClean="0"/>
              <a:t>5</a:t>
            </a:fld>
            <a:endParaRPr lang="en-US"/>
          </a:p>
        </p:txBody>
      </p:sp>
    </p:spTree>
    <p:extLst>
      <p:ext uri="{BB962C8B-B14F-4D97-AF65-F5344CB8AC3E}">
        <p14:creationId xmlns:p14="http://schemas.microsoft.com/office/powerpoint/2010/main" val="119110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gaps between adopted</a:t>
            </a:r>
            <a:r>
              <a:rPr lang="en-US" baseline="0" dirty="0" smtClean="0"/>
              <a:t> plans and state </a:t>
            </a:r>
            <a:r>
              <a:rPr lang="en-US" baseline="0" dirty="0" err="1" smtClean="0"/>
              <a:t>ghg</a:t>
            </a:r>
            <a:r>
              <a:rPr lang="en-US" baseline="0" dirty="0" smtClean="0"/>
              <a:t> reduction goal, and sensitivity testing shows the range of that gap under different types of investments and policy choices. From these sensitivity testing scenarios, groups of policy and investment actions can be identified that bring us closer to achieving the goal.</a:t>
            </a:r>
            <a:endParaRPr lang="en-US" dirty="0" smtClean="0"/>
          </a:p>
          <a:p>
            <a:endParaRPr lang="en-US" dirty="0" smtClean="0"/>
          </a:p>
          <a:p>
            <a:r>
              <a:rPr lang="en-US" dirty="0" smtClean="0"/>
              <a:t>State benefits of </a:t>
            </a:r>
            <a:r>
              <a:rPr lang="en-US" dirty="0" smtClean="0"/>
              <a:t>scenario planning with </a:t>
            </a:r>
            <a:r>
              <a:rPr lang="en-US" dirty="0" err="1" smtClean="0"/>
              <a:t>VisionEval</a:t>
            </a:r>
            <a:r>
              <a:rPr lang="en-US" dirty="0" smtClean="0"/>
              <a:t>:</a:t>
            </a:r>
          </a:p>
          <a:p>
            <a:pPr marL="174982" indent="-174982">
              <a:buFont typeface="Arial" panose="020B0604020202020204" pitchFamily="34" charset="0"/>
              <a:buChar char="•"/>
            </a:pPr>
            <a:r>
              <a:rPr lang="en-US" dirty="0" smtClean="0"/>
              <a:t>Inform future state actions such as policies that will help meet state</a:t>
            </a:r>
            <a:r>
              <a:rPr lang="en-US" baseline="0" dirty="0" smtClean="0"/>
              <a:t> and local goals and requirements</a:t>
            </a:r>
            <a:endParaRPr lang="en-US" dirty="0" smtClean="0"/>
          </a:p>
          <a:p>
            <a:pPr marL="174982" indent="-174982">
              <a:buFont typeface="Arial" panose="020B0604020202020204" pitchFamily="34" charset="0"/>
              <a:buChar char="•"/>
            </a:pPr>
            <a:r>
              <a:rPr lang="en-US" dirty="0" smtClean="0"/>
              <a:t>Identified further areas of collaboration between state</a:t>
            </a:r>
            <a:r>
              <a:rPr lang="en-US" baseline="0" dirty="0" smtClean="0"/>
              <a:t> agencies, MPOs, and local government</a:t>
            </a:r>
            <a:endParaRPr lang="en-US" dirty="0" smtClean="0"/>
          </a:p>
          <a:p>
            <a:endParaRPr lang="en-US" dirty="0"/>
          </a:p>
        </p:txBody>
      </p:sp>
      <p:sp>
        <p:nvSpPr>
          <p:cNvPr id="4" name="Slide Number Placeholder 3"/>
          <p:cNvSpPr>
            <a:spLocks noGrp="1"/>
          </p:cNvSpPr>
          <p:nvPr>
            <p:ph type="sldNum" sz="quarter" idx="10"/>
          </p:nvPr>
        </p:nvSpPr>
        <p:spPr/>
        <p:txBody>
          <a:bodyPr/>
          <a:lstStyle/>
          <a:p>
            <a:fld id="{58757BFA-5CEA-487B-8DE8-E079F28D38DC}" type="slidenum">
              <a:rPr lang="en-US" smtClean="0"/>
              <a:t>6</a:t>
            </a:fld>
            <a:endParaRPr lang="en-US"/>
          </a:p>
        </p:txBody>
      </p:sp>
    </p:spTree>
    <p:extLst>
      <p:ext uri="{BB962C8B-B14F-4D97-AF65-F5344CB8AC3E}">
        <p14:creationId xmlns:p14="http://schemas.microsoft.com/office/powerpoint/2010/main" val="137027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Once an assessment is completed, participants have access to various products, including data, maps, a web-based interactive Scenario Viewer tool, and additional information on the base year and future year reference scenarios, sensitivity tests, and key path preferences.</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good way for analysts and engineers to explore &amp; validate the hundreds of scenarios that were run.</a:t>
            </a:r>
            <a:endParaRPr lang="en-US" dirty="0" smtClean="0"/>
          </a:p>
          <a:p>
            <a:endParaRPr lang="en-US" b="1" dirty="0"/>
          </a:p>
        </p:txBody>
      </p:sp>
      <p:sp>
        <p:nvSpPr>
          <p:cNvPr id="4" name="Slide Number Placeholder 3"/>
          <p:cNvSpPr>
            <a:spLocks noGrp="1"/>
          </p:cNvSpPr>
          <p:nvPr>
            <p:ph type="sldNum" sz="quarter" idx="10"/>
          </p:nvPr>
        </p:nvSpPr>
        <p:spPr/>
        <p:txBody>
          <a:bodyPr/>
          <a:lstStyle/>
          <a:p>
            <a:fld id="{58757BFA-5CEA-487B-8DE8-E079F28D38DC}" type="slidenum">
              <a:rPr lang="en-US" smtClean="0"/>
              <a:t>7</a:t>
            </a:fld>
            <a:endParaRPr lang="en-US"/>
          </a:p>
        </p:txBody>
      </p:sp>
    </p:spTree>
    <p:extLst>
      <p:ext uri="{BB962C8B-B14F-4D97-AF65-F5344CB8AC3E}">
        <p14:creationId xmlns:p14="http://schemas.microsoft.com/office/powerpoint/2010/main" val="301447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7063" rtl="0" eaLnBrk="1" fontAlgn="auto" latinLnBrk="0" hangingPunct="1">
              <a:lnSpc>
                <a:spcPct val="100000"/>
              </a:lnSpc>
              <a:spcBef>
                <a:spcPts val="0"/>
              </a:spcBef>
              <a:spcAft>
                <a:spcPts val="0"/>
              </a:spcAft>
              <a:buClrTx/>
              <a:buSzTx/>
              <a:buFontTx/>
              <a:buNone/>
              <a:tabLst/>
              <a:defRPr/>
            </a:pPr>
            <a:r>
              <a:rPr lang="en-US" baseline="0" dirty="0" smtClean="0"/>
              <a:t>This is a more intuitive way to use the 100s of scenarios for policy makers and the public.  It provides users an interactive method to see how different policy and investment actions result in different outcomes. It is even possible to set up the viewer for users to create and submit scenarios or policy levels  that they prefer.</a:t>
            </a:r>
            <a:endParaRPr lang="en-US" dirty="0" smtClean="0"/>
          </a:p>
          <a:p>
            <a:pPr marL="0" lvl="1" defTabSz="937063">
              <a:defRPr/>
            </a:pP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DLCD Target Rule Review - April 2015</a:t>
            </a:r>
            <a:endParaRPr lang="en-US">
              <a:solidFill>
                <a:prstClr val="black"/>
              </a:solidFill>
            </a:endParaRPr>
          </a:p>
        </p:txBody>
      </p:sp>
      <p:sp>
        <p:nvSpPr>
          <p:cNvPr id="5" name="Slide Number Placeholder 4"/>
          <p:cNvSpPr>
            <a:spLocks noGrp="1"/>
          </p:cNvSpPr>
          <p:nvPr>
            <p:ph type="sldNum" sz="quarter" idx="11"/>
          </p:nvPr>
        </p:nvSpPr>
        <p:spPr/>
        <p:txBody>
          <a:bodyPr/>
          <a:lstStyle/>
          <a:p>
            <a:fld id="{63C1AFAE-74E8-40BE-A37A-62B43D0FF68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3835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757BFA-5CEA-487B-8DE8-E079F28D38DC}" type="slidenum">
              <a:rPr lang="en-US" smtClean="0"/>
              <a:t>9</a:t>
            </a:fld>
            <a:endParaRPr lang="en-US"/>
          </a:p>
        </p:txBody>
      </p:sp>
    </p:spTree>
    <p:extLst>
      <p:ext uri="{BB962C8B-B14F-4D97-AF65-F5344CB8AC3E}">
        <p14:creationId xmlns:p14="http://schemas.microsoft.com/office/powerpoint/2010/main" val="334253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SPM Slide Templat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t" anchorCtr="0"/>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40736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DC517-D59C-4629-856C-9AFC1AA38A24}"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295836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DC517-D59C-4629-856C-9AFC1AA38A24}"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152363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3268CE-F1A8-4D3C-AA56-6561C84D8519}"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79335-A53E-4B79-84D6-307A02A5E20E}" type="slidenum">
              <a:rPr lang="en-US" smtClean="0"/>
              <a:t>‹#›</a:t>
            </a:fld>
            <a:endParaRPr lang="en-US"/>
          </a:p>
        </p:txBody>
      </p:sp>
    </p:spTree>
    <p:extLst>
      <p:ext uri="{BB962C8B-B14F-4D97-AF65-F5344CB8AC3E}">
        <p14:creationId xmlns:p14="http://schemas.microsoft.com/office/powerpoint/2010/main" val="4768427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995"/>
            <a:ext cx="10515600" cy="62169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10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9DC517-D59C-4629-856C-9AFC1AA38A24}"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8824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454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386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9DC517-D59C-4629-856C-9AFC1AA38A24}"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289031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DC517-D59C-4629-856C-9AFC1AA38A24}"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317450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9DC517-D59C-4629-856C-9AFC1AA38A24}"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60973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9DC517-D59C-4629-856C-9AFC1AA38A24}"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B7894-72CF-4F9B-AF25-65898C1861A5}" type="slidenum">
              <a:rPr lang="en-US" smtClean="0"/>
              <a:t>‹#›</a:t>
            </a:fld>
            <a:endParaRPr lang="en-US"/>
          </a:p>
        </p:txBody>
      </p:sp>
    </p:spTree>
    <p:extLst>
      <p:ext uri="{BB962C8B-B14F-4D97-AF65-F5344CB8AC3E}">
        <p14:creationId xmlns:p14="http://schemas.microsoft.com/office/powerpoint/2010/main" val="2715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4296">
            <a:alpha val="0"/>
          </a:srgb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D87141-FCB9-466F-8E69-8D082B603FD1}"/>
              </a:ext>
            </a:extLst>
          </p:cNvPr>
          <p:cNvSpPr txBox="1"/>
          <p:nvPr userDrawn="1"/>
        </p:nvSpPr>
        <p:spPr>
          <a:xfrm>
            <a:off x="0" y="634907"/>
            <a:ext cx="12192000" cy="369332"/>
          </a:xfrm>
          <a:prstGeom prst="rect">
            <a:avLst/>
          </a:prstGeom>
          <a:solidFill>
            <a:srgbClr val="8CC63F"/>
          </a:solidFill>
        </p:spPr>
        <p:txBody>
          <a:bodyPr wrap="square" rtlCol="0">
            <a:spAutoFit/>
          </a:bodyPr>
          <a:lstStyle/>
          <a:p>
            <a:endParaRPr lang="en-US" sz="1800" dirty="0"/>
          </a:p>
        </p:txBody>
      </p:sp>
      <p:sp>
        <p:nvSpPr>
          <p:cNvPr id="2" name="Title Placeholder 1"/>
          <p:cNvSpPr>
            <a:spLocks noGrp="1"/>
          </p:cNvSpPr>
          <p:nvPr>
            <p:ph type="title"/>
          </p:nvPr>
        </p:nvSpPr>
        <p:spPr>
          <a:xfrm>
            <a:off x="838200" y="1068995"/>
            <a:ext cx="10515600" cy="621695"/>
          </a:xfrm>
          <a:prstGeom prst="rect">
            <a:avLst/>
          </a:prstGeom>
        </p:spPr>
        <p:txBody>
          <a:bodyPr vert="horz" lIns="91440" tIns="45720" rIns="91440" bIns="45720" rtlCol="0" anchor="ctr">
            <a:noAutofit/>
          </a:bodyPr>
          <a:lstStyle/>
          <a:p>
            <a:r>
              <a:rPr lang="en-US" sz="3800" b="1" dirty="0">
                <a:latin typeface="Abadi" panose="020B0604020202020204" pitchFamily="34" charset="0"/>
              </a:rPr>
              <a:t>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DC517-D59C-4629-856C-9AFC1AA38A24}" type="datetimeFigureOut">
              <a:rPr lang="en-US" smtClean="0"/>
              <a:t>5/31/2019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7894-72CF-4F9B-AF25-65898C1861A5}" type="slidenum">
              <a:rPr lang="en-US" smtClean="0"/>
              <a:t>‹#›</a:t>
            </a:fld>
            <a:endParaRPr lang="en-US"/>
          </a:p>
        </p:txBody>
      </p:sp>
      <p:sp>
        <p:nvSpPr>
          <p:cNvPr id="9" name="TextBox 8">
            <a:extLst>
              <a:ext uri="{FF2B5EF4-FFF2-40B4-BE49-F238E27FC236}">
                <a16:creationId xmlns:a16="http://schemas.microsoft.com/office/drawing/2014/main" id="{A1A787FC-33D9-40ED-9F00-9A4C9F8FBB74}"/>
              </a:ext>
            </a:extLst>
          </p:cNvPr>
          <p:cNvSpPr txBox="1"/>
          <p:nvPr userDrawn="1"/>
        </p:nvSpPr>
        <p:spPr>
          <a:xfrm>
            <a:off x="0" y="-8995"/>
            <a:ext cx="12192000" cy="369332"/>
          </a:xfrm>
          <a:prstGeom prst="rect">
            <a:avLst/>
          </a:prstGeom>
          <a:solidFill>
            <a:srgbClr val="344296"/>
          </a:solidFill>
        </p:spPr>
        <p:txBody>
          <a:bodyPr wrap="square" rtlCol="0">
            <a:spAutoFit/>
          </a:bodyPr>
          <a:lstStyle/>
          <a:p>
            <a:endParaRPr lang="en-US" sz="1800" dirty="0"/>
          </a:p>
        </p:txBody>
      </p:sp>
      <p:pic>
        <p:nvPicPr>
          <p:cNvPr id="11" name="Picture 10">
            <a:extLst>
              <a:ext uri="{FF2B5EF4-FFF2-40B4-BE49-F238E27FC236}">
                <a16:creationId xmlns:a16="http://schemas.microsoft.com/office/drawing/2014/main" id="{AB5F2757-D078-4EA5-9CFC-06A6EA8527E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10408"/>
            <a:ext cx="1341120" cy="900014"/>
          </a:xfrm>
          <a:prstGeom prst="rect">
            <a:avLst/>
          </a:prstGeom>
          <a:ln w="9525">
            <a:noFill/>
          </a:ln>
        </p:spPr>
      </p:pic>
    </p:spTree>
    <p:extLst>
      <p:ext uri="{BB962C8B-B14F-4D97-AF65-F5344CB8AC3E}">
        <p14:creationId xmlns:p14="http://schemas.microsoft.com/office/powerpoint/2010/main" val="1366343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800" b="1" kern="1200">
          <a:solidFill>
            <a:srgbClr val="8CC63F"/>
          </a:solidFill>
          <a:latin typeface="Abadi"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344296"/>
          </a:solidFill>
          <a:latin typeface="Abadi Extra Light"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lumMod val="50000"/>
            </a:schemeClr>
          </a:solidFill>
          <a:latin typeface="Abadi Extra Light" panose="020B02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lumMod val="50000"/>
            </a:schemeClr>
          </a:solidFill>
          <a:latin typeface="Abadi Extra Light" panose="020B02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lumMod val="50000"/>
            </a:schemeClr>
          </a:solidFill>
          <a:latin typeface="Abadi Extra Light" panose="020B02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lumMod val="50000"/>
            </a:schemeClr>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en.wikipedia.org/wiki/File:Magnifying_glass_icon.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07" y="1166967"/>
            <a:ext cx="9347422" cy="621695"/>
          </a:xfrm>
        </p:spPr>
        <p:txBody>
          <a:bodyPr/>
          <a:lstStyle/>
          <a:p>
            <a:r>
              <a:rPr lang="en-US" sz="3600" dirty="0" smtClean="0">
                <a:solidFill>
                  <a:schemeClr val="accent1"/>
                </a:solidFill>
              </a:rPr>
              <a:t>Scenario Planning with </a:t>
            </a:r>
            <a:r>
              <a:rPr lang="en-US" sz="3600" dirty="0" err="1" smtClean="0">
                <a:solidFill>
                  <a:schemeClr val="accent1"/>
                </a:solidFill>
              </a:rPr>
              <a:t>VisionEval</a:t>
            </a:r>
            <a:r>
              <a:rPr lang="en-US" sz="3600" dirty="0" smtClean="0">
                <a:solidFill>
                  <a:schemeClr val="accent1"/>
                </a:solidFill>
              </a:rPr>
              <a:t> in Oregon</a:t>
            </a:r>
            <a:endParaRPr lang="en-US" sz="3600" dirty="0">
              <a:solidFill>
                <a:schemeClr val="accent1"/>
              </a:solidFill>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174" y="1969830"/>
            <a:ext cx="7097822" cy="4659570"/>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5510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rPr>
              <a:t>ODOT’s S-T-O-RM Analysis Toolkit</a:t>
            </a:r>
            <a:endParaRPr lang="en-US" dirty="0">
              <a:solidFill>
                <a:schemeClr val="accent1"/>
              </a:solidFill>
            </a:endParaRPr>
          </a:p>
        </p:txBody>
      </p:sp>
      <p:sp>
        <p:nvSpPr>
          <p:cNvPr id="4" name="TextBox 3"/>
          <p:cNvSpPr txBox="1"/>
          <p:nvPr/>
        </p:nvSpPr>
        <p:spPr>
          <a:xfrm>
            <a:off x="5029201" y="2405069"/>
            <a:ext cx="1823769" cy="3657411"/>
          </a:xfrm>
          <a:prstGeom prst="rect">
            <a:avLst/>
          </a:prstGeom>
          <a:noFill/>
        </p:spPr>
        <p:txBody>
          <a:bodyPr wrap="none" rtlCol="0">
            <a:spAutoFit/>
          </a:bodyPr>
          <a:lstStyle/>
          <a:p>
            <a:pPr>
              <a:lnSpc>
                <a:spcPts val="1300"/>
              </a:lnSpc>
            </a:pPr>
            <a:r>
              <a:rPr lang="en-US" sz="1400" b="1" i="1" dirty="0">
                <a:solidFill>
                  <a:schemeClr val="accent1"/>
                </a:solidFill>
              </a:rPr>
              <a:t>             What would </a:t>
            </a:r>
          </a:p>
          <a:p>
            <a:pPr>
              <a:lnSpc>
                <a:spcPts val="1300"/>
              </a:lnSpc>
            </a:pPr>
            <a:r>
              <a:rPr lang="en-US" sz="1400" b="1" i="1" dirty="0">
                <a:solidFill>
                  <a:schemeClr val="accent1"/>
                </a:solidFill>
              </a:rPr>
              <a:t>	    it take?</a:t>
            </a: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r>
              <a:rPr lang="en-US" sz="1400" b="1" i="1" dirty="0">
                <a:solidFill>
                  <a:schemeClr val="accent1"/>
                </a:solidFill>
              </a:rPr>
              <a:t>          How?</a:t>
            </a: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r>
              <a:rPr lang="en-US" sz="1400" b="1" i="1" dirty="0">
                <a:solidFill>
                  <a:schemeClr val="accent1"/>
                </a:solidFill>
              </a:rPr>
              <a:t>   Details?</a:t>
            </a: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a:p>
            <a:endParaRPr lang="en-US" sz="1400" b="1" i="1" dirty="0">
              <a:solidFill>
                <a:schemeClr val="accent1"/>
              </a:solidFill>
            </a:endParaRPr>
          </a:p>
        </p:txBody>
      </p:sp>
      <p:sp>
        <p:nvSpPr>
          <p:cNvPr id="5" name="Rectangle: Rounded Corners 10">
            <a:extLst>
              <a:ext uri="{FF2B5EF4-FFF2-40B4-BE49-F238E27FC236}">
                <a16:creationId xmlns:a16="http://schemas.microsoft.com/office/drawing/2014/main" id="{1AF7B4F5-6C24-4C54-A5D5-976C5484AC46}"/>
              </a:ext>
            </a:extLst>
          </p:cNvPr>
          <p:cNvSpPr/>
          <p:nvPr/>
        </p:nvSpPr>
        <p:spPr>
          <a:xfrm>
            <a:off x="6858000" y="2025120"/>
            <a:ext cx="3490558" cy="1371600"/>
          </a:xfrm>
          <a:prstGeom prst="roundRect">
            <a:avLst/>
          </a:prstGeom>
          <a:solidFill>
            <a:schemeClr val="accent6">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Strategic Models </a:t>
            </a:r>
            <a:r>
              <a:rPr lang="en-US" dirty="0">
                <a:solidFill>
                  <a:schemeClr val="tx1"/>
                </a:solidFill>
              </a:rPr>
              <a:t>can help with long-term visioning/ policymaking/funding/resilience analysis, but sacrifice detail.</a:t>
            </a:r>
          </a:p>
        </p:txBody>
      </p:sp>
      <p:sp>
        <p:nvSpPr>
          <p:cNvPr id="6" name="Rectangle: Rounded Corners 18">
            <a:extLst>
              <a:ext uri="{FF2B5EF4-FFF2-40B4-BE49-F238E27FC236}">
                <a16:creationId xmlns:a16="http://schemas.microsoft.com/office/drawing/2014/main" id="{63CF7BEC-BA0E-4FBA-A46D-CA53F20D14F3}"/>
              </a:ext>
            </a:extLst>
          </p:cNvPr>
          <p:cNvSpPr/>
          <p:nvPr/>
        </p:nvSpPr>
        <p:spPr>
          <a:xfrm>
            <a:off x="6875825" y="3672112"/>
            <a:ext cx="3490559" cy="137160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Tactical Models </a:t>
            </a:r>
            <a:r>
              <a:rPr lang="en-US" dirty="0">
                <a:solidFill>
                  <a:schemeClr val="tx1"/>
                </a:solidFill>
              </a:rPr>
              <a:t>use fixed assumptions (e.g. a single economy, fixed fuel prices)           to work out how to best implement allotted funding.</a:t>
            </a:r>
          </a:p>
        </p:txBody>
      </p:sp>
      <p:cxnSp>
        <p:nvCxnSpPr>
          <p:cNvPr id="7" name="Straight Connector 6">
            <a:extLst>
              <a:ext uri="{FF2B5EF4-FFF2-40B4-BE49-F238E27FC236}">
                <a16:creationId xmlns:a16="http://schemas.microsoft.com/office/drawing/2014/main" id="{1773A3E3-4CE9-4B52-B726-B848E9468182}"/>
              </a:ext>
            </a:extLst>
          </p:cNvPr>
          <p:cNvCxnSpPr>
            <a:cxnSpLocks/>
            <a:endCxn id="5" idx="1"/>
          </p:cNvCxnSpPr>
          <p:nvPr/>
        </p:nvCxnSpPr>
        <p:spPr>
          <a:xfrm>
            <a:off x="5638800" y="2593166"/>
            <a:ext cx="1219200" cy="11775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19BEFF-EE61-4023-A554-369018F7753E}"/>
              </a:ext>
            </a:extLst>
          </p:cNvPr>
          <p:cNvCxnSpPr>
            <a:cxnSpLocks/>
            <a:endCxn id="6" idx="1"/>
          </p:cNvCxnSpPr>
          <p:nvPr/>
        </p:nvCxnSpPr>
        <p:spPr>
          <a:xfrm>
            <a:off x="4946440" y="3352438"/>
            <a:ext cx="1929384" cy="1005474"/>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9" name="Rectangle: Rounded Corners 25">
            <a:extLst>
              <a:ext uri="{FF2B5EF4-FFF2-40B4-BE49-F238E27FC236}">
                <a16:creationId xmlns:a16="http://schemas.microsoft.com/office/drawing/2014/main" id="{EAA9FF88-07B5-4B32-8B0A-249895071A85}"/>
              </a:ext>
            </a:extLst>
          </p:cNvPr>
          <p:cNvSpPr/>
          <p:nvPr/>
        </p:nvSpPr>
        <p:spPr>
          <a:xfrm>
            <a:off x="2292029" y="5439386"/>
            <a:ext cx="2171114" cy="13716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Reporting &amp; Monitoring</a:t>
            </a:r>
            <a:r>
              <a:rPr lang="en-US" dirty="0">
                <a:solidFill>
                  <a:schemeClr val="tx1"/>
                </a:solidFill>
              </a:rPr>
              <a:t> should reflect observed behavior </a:t>
            </a:r>
          </a:p>
          <a:p>
            <a:pPr algn="ctr"/>
            <a:r>
              <a:rPr lang="en-US" dirty="0">
                <a:solidFill>
                  <a:schemeClr val="tx1"/>
                </a:solidFill>
              </a:rPr>
              <a:t>(not modeled) </a:t>
            </a:r>
          </a:p>
        </p:txBody>
      </p:sp>
      <p:cxnSp>
        <p:nvCxnSpPr>
          <p:cNvPr id="10" name="Straight Connector 9">
            <a:extLst>
              <a:ext uri="{FF2B5EF4-FFF2-40B4-BE49-F238E27FC236}">
                <a16:creationId xmlns:a16="http://schemas.microsoft.com/office/drawing/2014/main" id="{6E0BDED2-5E8B-43BD-8679-F2773AB38A77}"/>
              </a:ext>
            </a:extLst>
          </p:cNvPr>
          <p:cNvCxnSpPr>
            <a:cxnSpLocks/>
          </p:cNvCxnSpPr>
          <p:nvPr/>
        </p:nvCxnSpPr>
        <p:spPr>
          <a:xfrm flipV="1">
            <a:off x="2508734" y="4357912"/>
            <a:ext cx="346218" cy="1081474"/>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Rounded Corners 33">
            <a:extLst>
              <a:ext uri="{FF2B5EF4-FFF2-40B4-BE49-F238E27FC236}">
                <a16:creationId xmlns:a16="http://schemas.microsoft.com/office/drawing/2014/main" id="{7A9B6751-7563-466E-B5B4-0A85EFB9BFA5}"/>
              </a:ext>
            </a:extLst>
          </p:cNvPr>
          <p:cNvSpPr/>
          <p:nvPr/>
        </p:nvSpPr>
        <p:spPr>
          <a:xfrm>
            <a:off x="6858001" y="5355242"/>
            <a:ext cx="3490559" cy="1371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Operational Models</a:t>
            </a:r>
            <a:r>
              <a:rPr lang="en-US" dirty="0">
                <a:solidFill>
                  <a:schemeClr val="tx1"/>
                </a:solidFill>
              </a:rPr>
              <a:t> help with short-term implementation details (e.g. signal timing).</a:t>
            </a:r>
          </a:p>
        </p:txBody>
      </p:sp>
      <p:cxnSp>
        <p:nvCxnSpPr>
          <p:cNvPr id="12" name="Straight Connector 11">
            <a:extLst>
              <a:ext uri="{FF2B5EF4-FFF2-40B4-BE49-F238E27FC236}">
                <a16:creationId xmlns:a16="http://schemas.microsoft.com/office/drawing/2014/main" id="{D33535AF-5B7B-4B87-BCC1-F8D022972513}"/>
              </a:ext>
            </a:extLst>
          </p:cNvPr>
          <p:cNvCxnSpPr>
            <a:cxnSpLocks/>
          </p:cNvCxnSpPr>
          <p:nvPr/>
        </p:nvCxnSpPr>
        <p:spPr>
          <a:xfrm>
            <a:off x="4572000" y="4141861"/>
            <a:ext cx="2286000" cy="18978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63308" y="4930876"/>
            <a:ext cx="1218411" cy="523220"/>
          </a:xfrm>
          <a:prstGeom prst="rect">
            <a:avLst/>
          </a:prstGeom>
          <a:noFill/>
        </p:spPr>
        <p:txBody>
          <a:bodyPr wrap="none" rtlCol="0">
            <a:spAutoFit/>
          </a:bodyPr>
          <a:lstStyle/>
          <a:p>
            <a:pPr algn="ctr"/>
            <a:r>
              <a:rPr lang="en-US" sz="1400" b="1" i="1" dirty="0">
                <a:solidFill>
                  <a:schemeClr val="accent1"/>
                </a:solidFill>
              </a:rPr>
              <a:t>Meeting </a:t>
            </a:r>
          </a:p>
          <a:p>
            <a:pPr algn="ctr"/>
            <a:r>
              <a:rPr lang="en-US" sz="1400" b="1" i="1" dirty="0">
                <a:solidFill>
                  <a:schemeClr val="accent1"/>
                </a:solidFill>
              </a:rPr>
              <a:t>Expectations?</a:t>
            </a:r>
          </a:p>
        </p:txBody>
      </p:sp>
      <p:sp>
        <p:nvSpPr>
          <p:cNvPr id="14" name="Freeform: Shape 24">
            <a:extLst>
              <a:ext uri="{FF2B5EF4-FFF2-40B4-BE49-F238E27FC236}">
                <a16:creationId xmlns:a16="http://schemas.microsoft.com/office/drawing/2014/main" id="{D90CE9BC-B0A4-4BCE-A8B0-C005DD706115}"/>
              </a:ext>
            </a:extLst>
          </p:cNvPr>
          <p:cNvSpPr/>
          <p:nvPr/>
        </p:nvSpPr>
        <p:spPr>
          <a:xfrm>
            <a:off x="2156727" y="2593166"/>
            <a:ext cx="1163320" cy="1835150"/>
          </a:xfrm>
          <a:custGeom>
            <a:avLst/>
            <a:gdLst>
              <a:gd name="connsiteX0" fmla="*/ 1293223 w 1293223"/>
              <a:gd name="connsiteY0" fmla="*/ 3135086 h 3135086"/>
              <a:gd name="connsiteX1" fmla="*/ 13063 w 1293223"/>
              <a:gd name="connsiteY1" fmla="*/ 3122023 h 3135086"/>
              <a:gd name="connsiteX2" fmla="*/ 0 w 1293223"/>
              <a:gd name="connsiteY2" fmla="*/ 0 h 3135086"/>
              <a:gd name="connsiteX3" fmla="*/ 404948 w 1293223"/>
              <a:gd name="connsiteY3" fmla="*/ 0 h 3135086"/>
              <a:gd name="connsiteX4" fmla="*/ 404948 w 1293223"/>
              <a:gd name="connsiteY4" fmla="*/ 0 h 3135086"/>
              <a:gd name="connsiteX0" fmla="*/ 1293223 w 1293223"/>
              <a:gd name="connsiteY0" fmla="*/ 3135086 h 3135086"/>
              <a:gd name="connsiteX1" fmla="*/ 13063 w 1293223"/>
              <a:gd name="connsiteY1" fmla="*/ 3122023 h 3135086"/>
              <a:gd name="connsiteX2" fmla="*/ 0 w 1293223"/>
              <a:gd name="connsiteY2" fmla="*/ 0 h 3135086"/>
              <a:gd name="connsiteX3" fmla="*/ 404948 w 1293223"/>
              <a:gd name="connsiteY3" fmla="*/ 0 h 3135086"/>
              <a:gd name="connsiteX4" fmla="*/ 563777 w 1293223"/>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23" h="3135086">
                <a:moveTo>
                  <a:pt x="1293223" y="3135086"/>
                </a:moveTo>
                <a:lnTo>
                  <a:pt x="13063" y="3122023"/>
                </a:lnTo>
                <a:cubicBezTo>
                  <a:pt x="8709" y="2081349"/>
                  <a:pt x="4354" y="1040674"/>
                  <a:pt x="0" y="0"/>
                </a:cubicBezTo>
                <a:lnTo>
                  <a:pt x="404948" y="0"/>
                </a:lnTo>
                <a:lnTo>
                  <a:pt x="563777" y="0"/>
                </a:ln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aphicFrame>
        <p:nvGraphicFramePr>
          <p:cNvPr id="15" name="Diagram 14">
            <a:extLst>
              <a:ext uri="{FF2B5EF4-FFF2-40B4-BE49-F238E27FC236}">
                <a16:creationId xmlns:a16="http://schemas.microsoft.com/office/drawing/2014/main" id="{24A1D142-6C8E-4C78-934D-E0F9DF19CC84}"/>
              </a:ext>
            </a:extLst>
          </p:cNvPr>
          <p:cNvGraphicFramePr/>
          <p:nvPr>
            <p:extLst/>
          </p:nvPr>
        </p:nvGraphicFramePr>
        <p:xfrm>
          <a:off x="2408822" y="1799416"/>
          <a:ext cx="2964180" cy="307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A close up of a logo&#10;&#10;Description generated with very high confidence">
            <a:extLst>
              <a:ext uri="{FF2B5EF4-FFF2-40B4-BE49-F238E27FC236}">
                <a16:creationId xmlns:a16="http://schemas.microsoft.com/office/drawing/2014/main" id="{77BD744D-38F4-44E4-BE88-5F73CEC0D244}"/>
              </a:ext>
            </a:extLst>
          </p:cNvPr>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4619892" y="1798146"/>
            <a:ext cx="1112520" cy="1112520"/>
          </a:xfrm>
          <a:prstGeom prst="rect">
            <a:avLst/>
          </a:prstGeom>
        </p:spPr>
      </p:pic>
      <p:sp>
        <p:nvSpPr>
          <p:cNvPr id="17" name="TextBox 8">
            <a:extLst/>
          </p:cNvPr>
          <p:cNvSpPr txBox="1"/>
          <p:nvPr/>
        </p:nvSpPr>
        <p:spPr>
          <a:xfrm rot="16200000">
            <a:off x="985416" y="3145059"/>
            <a:ext cx="2444360" cy="640715"/>
          </a:xfrm>
          <a:prstGeom prst="rect">
            <a:avLst/>
          </a:prstGeom>
          <a:noFill/>
        </p:spPr>
        <p:txBody>
          <a:bodyPr wrap="square" rtlCol="0">
            <a:noAutofit/>
          </a:bodyPr>
          <a:lstStyle/>
          <a:p>
            <a:pPr algn="ctr"/>
            <a:r>
              <a:rPr lang="en-US" sz="1400" b="1" cap="small" dirty="0">
                <a:solidFill>
                  <a:srgbClr val="000000"/>
                </a:solidFill>
                <a:ea typeface="Times New Roman"/>
                <a:cs typeface="Times New Roman"/>
              </a:rPr>
              <a:t>Reporting </a:t>
            </a:r>
            <a:r>
              <a:rPr lang="en-US" sz="1400" b="1" cap="small" dirty="0">
                <a:solidFill>
                  <a:srgbClr val="000000"/>
                </a:solidFill>
                <a:latin typeface="Calibri"/>
                <a:ea typeface="Times New Roman"/>
                <a:cs typeface="Times New Roman"/>
              </a:rPr>
              <a:t>&amp; Monitoring </a:t>
            </a:r>
          </a:p>
          <a:p>
            <a:pPr algn="ctr"/>
            <a:r>
              <a:rPr lang="en-US" sz="1400" b="1" cap="small" dirty="0">
                <a:solidFill>
                  <a:srgbClr val="000000"/>
                </a:solidFill>
                <a:latin typeface="Calibri"/>
                <a:ea typeface="Times New Roman"/>
                <a:cs typeface="Times New Roman"/>
              </a:rPr>
              <a:t> </a:t>
            </a:r>
            <a:r>
              <a:rPr lang="en-US" sz="1100" b="1" i="1" dirty="0">
                <a:latin typeface="Calibri"/>
                <a:ea typeface="Times New Roman"/>
                <a:cs typeface="Calibri"/>
              </a:rPr>
              <a:t>(Meeting expectations?)</a:t>
            </a:r>
            <a:endParaRPr lang="en-US" sz="1200" dirty="0">
              <a:latin typeface="Times New Roman"/>
              <a:ea typeface="Times New Roman"/>
            </a:endParaRPr>
          </a:p>
        </p:txBody>
      </p:sp>
    </p:spTree>
    <p:extLst>
      <p:ext uri="{BB962C8B-B14F-4D97-AF65-F5344CB8AC3E}">
        <p14:creationId xmlns:p14="http://schemas.microsoft.com/office/powerpoint/2010/main" val="41706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627" y="4467702"/>
            <a:ext cx="8770373" cy="2481180"/>
          </a:xfrm>
        </p:spPr>
        <p:txBody>
          <a:bodyPr>
            <a:noAutofit/>
          </a:bodyPr>
          <a:lstStyle/>
          <a:p>
            <a:r>
              <a:rPr lang="en-US" sz="2400" dirty="0" smtClean="0"/>
              <a:t>Local Level</a:t>
            </a:r>
            <a:endParaRPr lang="en-US" sz="2400" dirty="0"/>
          </a:p>
          <a:p>
            <a:pPr lvl="1"/>
            <a:r>
              <a:rPr lang="en-US" sz="2000" dirty="0"/>
              <a:t>Community </a:t>
            </a:r>
            <a:r>
              <a:rPr lang="en-US" sz="2000" dirty="0" smtClean="0"/>
              <a:t>Design (Land Use)</a:t>
            </a:r>
          </a:p>
          <a:p>
            <a:pPr lvl="1"/>
            <a:r>
              <a:rPr lang="en-US" sz="2000" dirty="0" smtClean="0"/>
              <a:t>Local </a:t>
            </a:r>
            <a:r>
              <a:rPr lang="en-US" sz="2000" dirty="0"/>
              <a:t>Transportation Actions </a:t>
            </a:r>
            <a:endParaRPr lang="en-US" sz="2000" dirty="0" smtClean="0"/>
          </a:p>
          <a:p>
            <a:r>
              <a:rPr lang="en-US" sz="2400" dirty="0" smtClean="0"/>
              <a:t>State Level</a:t>
            </a:r>
          </a:p>
          <a:p>
            <a:pPr lvl="1"/>
            <a:r>
              <a:rPr lang="en-US" sz="2000" dirty="0" smtClean="0"/>
              <a:t>Collaborative &amp; State-led </a:t>
            </a:r>
            <a:r>
              <a:rPr lang="en-US" sz="2000" dirty="0"/>
              <a:t>Actions</a:t>
            </a:r>
          </a:p>
          <a:p>
            <a:pPr lvl="1"/>
            <a:r>
              <a:rPr lang="en-US" sz="2000" dirty="0"/>
              <a:t>Regional Context variables</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10" b="2588"/>
          <a:stretch/>
        </p:blipFill>
        <p:spPr bwMode="auto">
          <a:xfrm>
            <a:off x="1897627" y="1630652"/>
            <a:ext cx="7361915" cy="283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897627" y="946655"/>
            <a:ext cx="9173029" cy="833377"/>
          </a:xfrm>
        </p:spPr>
        <p:txBody>
          <a:bodyPr>
            <a:normAutofit/>
          </a:bodyPr>
          <a:lstStyle/>
          <a:p>
            <a:r>
              <a:rPr lang="en-US" dirty="0" err="1" smtClean="0"/>
              <a:t>VisionEval</a:t>
            </a:r>
            <a:r>
              <a:rPr lang="en-US" dirty="0" smtClean="0"/>
              <a:t> Model Inputs</a:t>
            </a:r>
            <a:endParaRPr lang="en-US" dirty="0"/>
          </a:p>
        </p:txBody>
      </p:sp>
    </p:spTree>
    <p:extLst>
      <p:ext uri="{BB962C8B-B14F-4D97-AF65-F5344CB8AC3E}">
        <p14:creationId xmlns:p14="http://schemas.microsoft.com/office/powerpoint/2010/main" val="2709601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5FE7-8910-4F9E-BC29-9A68C0F6FA25}"/>
              </a:ext>
            </a:extLst>
          </p:cNvPr>
          <p:cNvSpPr>
            <a:spLocks noGrp="1"/>
          </p:cNvSpPr>
          <p:nvPr>
            <p:ph type="title"/>
          </p:nvPr>
        </p:nvSpPr>
        <p:spPr>
          <a:xfrm>
            <a:off x="2311463" y="1017792"/>
            <a:ext cx="7886700" cy="767005"/>
          </a:xfrm>
        </p:spPr>
        <p:txBody>
          <a:bodyPr/>
          <a:lstStyle/>
          <a:p>
            <a:r>
              <a:rPr lang="en-US" dirty="0" smtClean="0"/>
              <a:t>VisionEval Multi-run process </a:t>
            </a:r>
            <a:br>
              <a:rPr lang="en-US" dirty="0" smtClean="0"/>
            </a:br>
            <a:r>
              <a:rPr lang="en-US" sz="2400" dirty="0" smtClean="0">
                <a:solidFill>
                  <a:schemeClr val="tx1"/>
                </a:solidFill>
              </a:rPr>
              <a:t>input set-up 			output scenarios</a:t>
            </a:r>
            <a:endParaRPr lang="en-US" sz="2400" dirty="0">
              <a:solidFill>
                <a:schemeClr val="tx1"/>
              </a:solidFill>
            </a:endParaRPr>
          </a:p>
        </p:txBody>
      </p:sp>
      <p:pic>
        <p:nvPicPr>
          <p:cNvPr id="6" name="Picture 2" descr="https://github.com/gregorbj/VisionEval/wiki/VERPAT-Tutorial-images/scenario_inputs_directory_structure.png">
            <a:extLst>
              <a:ext uri="{FF2B5EF4-FFF2-40B4-BE49-F238E27FC236}">
                <a16:creationId xmlns:a16="http://schemas.microsoft.com/office/drawing/2014/main" id="{381CBAFB-8778-46C6-802C-D80D4902EA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373" y="1936643"/>
            <a:ext cx="3124834" cy="49213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github.com/gregorbj/VisionEval/wiki/VERPAT-Tutorial-images/scenario_directory.png">
            <a:extLst>
              <a:ext uri="{FF2B5EF4-FFF2-40B4-BE49-F238E27FC236}">
                <a16:creationId xmlns:a16="http://schemas.microsoft.com/office/drawing/2014/main" id="{29A067B6-2401-4DCC-9369-8F42A3A47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625" y="1880779"/>
            <a:ext cx="4519066" cy="492135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EA18DA25-0B8D-4341-A3DB-FD1C41F1D01B}"/>
              </a:ext>
            </a:extLst>
          </p:cNvPr>
          <p:cNvSpPr txBox="1">
            <a:spLocks/>
          </p:cNvSpPr>
          <p:nvPr/>
        </p:nvSpPr>
        <p:spPr>
          <a:xfrm>
            <a:off x="2524955" y="2213737"/>
            <a:ext cx="2591028" cy="804766"/>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a:solidFill>
                  <a:schemeClr val="tx2"/>
                </a:solidFill>
              </a:rPr>
              <a:t>Bicycle </a:t>
            </a:r>
            <a:r>
              <a:rPr lang="en-US" sz="1700" kern="0" dirty="0" smtClean="0">
                <a:solidFill>
                  <a:schemeClr val="tx2"/>
                </a:solidFill>
              </a:rPr>
              <a:t>diversion</a:t>
            </a:r>
          </a:p>
          <a:p>
            <a:pPr marL="0" indent="0">
              <a:spcAft>
                <a:spcPts val="600"/>
              </a:spcAft>
              <a:buNone/>
            </a:pPr>
            <a:endParaRPr lang="en-US" sz="1700" kern="0" dirty="0">
              <a:solidFill>
                <a:schemeClr val="tx2"/>
              </a:solidFill>
            </a:endParaRPr>
          </a:p>
        </p:txBody>
      </p:sp>
      <p:sp>
        <p:nvSpPr>
          <p:cNvPr id="10" name="Content Placeholder 1">
            <a:extLst>
              <a:ext uri="{FF2B5EF4-FFF2-40B4-BE49-F238E27FC236}">
                <a16:creationId xmlns:a16="http://schemas.microsoft.com/office/drawing/2014/main" id="{62FA489D-4D73-44FF-A574-9501A48E0E9B}"/>
              </a:ext>
            </a:extLst>
          </p:cNvPr>
          <p:cNvSpPr txBox="1">
            <a:spLocks/>
          </p:cNvSpPr>
          <p:nvPr/>
        </p:nvSpPr>
        <p:spPr>
          <a:xfrm>
            <a:off x="2505905" y="3165281"/>
            <a:ext cx="2591028" cy="729952"/>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smtClean="0">
                <a:solidFill>
                  <a:schemeClr val="tx2"/>
                </a:solidFill>
              </a:rPr>
              <a:t>Travel Costs</a:t>
            </a:r>
            <a:endParaRPr lang="en-US" sz="1700" kern="0" dirty="0">
              <a:solidFill>
                <a:schemeClr val="tx2"/>
              </a:solidFill>
            </a:endParaRPr>
          </a:p>
        </p:txBody>
      </p:sp>
      <p:sp>
        <p:nvSpPr>
          <p:cNvPr id="11" name="Content Placeholder 1">
            <a:extLst>
              <a:ext uri="{FF2B5EF4-FFF2-40B4-BE49-F238E27FC236}">
                <a16:creationId xmlns:a16="http://schemas.microsoft.com/office/drawing/2014/main" id="{BBEB964E-9152-4370-B7CE-BA963B628713}"/>
              </a:ext>
            </a:extLst>
          </p:cNvPr>
          <p:cNvSpPr txBox="1">
            <a:spLocks/>
          </p:cNvSpPr>
          <p:nvPr/>
        </p:nvSpPr>
        <p:spPr>
          <a:xfrm>
            <a:off x="2505905" y="4042011"/>
            <a:ext cx="2591028" cy="428908"/>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a:solidFill>
                  <a:schemeClr val="tx2"/>
                </a:solidFill>
              </a:rPr>
              <a:t>Demand management</a:t>
            </a:r>
          </a:p>
        </p:txBody>
      </p:sp>
      <p:pic>
        <p:nvPicPr>
          <p:cNvPr id="12" name="Graphic 11" descr="Direction">
            <a:extLst>
              <a:ext uri="{FF2B5EF4-FFF2-40B4-BE49-F238E27FC236}">
                <a16:creationId xmlns:a16="http://schemas.microsoft.com/office/drawing/2014/main" id="{48004D14-BDDE-4A4D-8AF8-638BD91773A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2700000">
            <a:off x="4798374" y="3326838"/>
            <a:ext cx="1102883" cy="1102883"/>
          </a:xfrm>
          <a:prstGeom prst="rect">
            <a:avLst/>
          </a:prstGeom>
        </p:spPr>
      </p:pic>
      <p:sp>
        <p:nvSpPr>
          <p:cNvPr id="13" name="Content Placeholder 1">
            <a:extLst>
              <a:ext uri="{FF2B5EF4-FFF2-40B4-BE49-F238E27FC236}">
                <a16:creationId xmlns:a16="http://schemas.microsoft.com/office/drawing/2014/main" id="{40C6981A-3E74-4847-8C53-C30538CAF548}"/>
              </a:ext>
            </a:extLst>
          </p:cNvPr>
          <p:cNvSpPr txBox="1">
            <a:spLocks/>
          </p:cNvSpPr>
          <p:nvPr/>
        </p:nvSpPr>
        <p:spPr>
          <a:xfrm>
            <a:off x="2505905" y="4711168"/>
            <a:ext cx="2591028" cy="428908"/>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a:solidFill>
                  <a:schemeClr val="tx2"/>
                </a:solidFill>
              </a:rPr>
              <a:t>Land Use</a:t>
            </a:r>
          </a:p>
        </p:txBody>
      </p:sp>
      <p:sp>
        <p:nvSpPr>
          <p:cNvPr id="14" name="Content Placeholder 1">
            <a:extLst>
              <a:ext uri="{FF2B5EF4-FFF2-40B4-BE49-F238E27FC236}">
                <a16:creationId xmlns:a16="http://schemas.microsoft.com/office/drawing/2014/main" id="{3DDD3AEE-4595-40E5-BD85-AFE746F68108}"/>
              </a:ext>
            </a:extLst>
          </p:cNvPr>
          <p:cNvSpPr txBox="1">
            <a:spLocks/>
          </p:cNvSpPr>
          <p:nvPr/>
        </p:nvSpPr>
        <p:spPr>
          <a:xfrm>
            <a:off x="2505905" y="5286854"/>
            <a:ext cx="2591028" cy="428908"/>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a:solidFill>
                  <a:schemeClr val="tx2"/>
                </a:solidFill>
              </a:rPr>
              <a:t>Parking</a:t>
            </a:r>
          </a:p>
        </p:txBody>
      </p:sp>
      <p:sp>
        <p:nvSpPr>
          <p:cNvPr id="15" name="Content Placeholder 1">
            <a:extLst>
              <a:ext uri="{FF2B5EF4-FFF2-40B4-BE49-F238E27FC236}">
                <a16:creationId xmlns:a16="http://schemas.microsoft.com/office/drawing/2014/main" id="{1DBB217D-D926-4EC1-B873-1A992AB751C2}"/>
              </a:ext>
            </a:extLst>
          </p:cNvPr>
          <p:cNvSpPr txBox="1">
            <a:spLocks/>
          </p:cNvSpPr>
          <p:nvPr/>
        </p:nvSpPr>
        <p:spPr>
          <a:xfrm>
            <a:off x="2505905" y="5917196"/>
            <a:ext cx="2591028" cy="428908"/>
          </a:xfrm>
          <a:prstGeom prst="rect">
            <a:avLst/>
          </a:prstGeom>
          <a:solidFill>
            <a:schemeClr val="bg1"/>
          </a:solidFill>
        </p:spPr>
        <p:txBody>
          <a:bodyPr vert="horz" lIns="91440" tIns="45720" rIns="91440" bIns="45720" rtlCol="0">
            <a:normAutofit/>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smtClean="0">
                <a:solidFill>
                  <a:schemeClr val="tx2"/>
                </a:solidFill>
              </a:rPr>
              <a:t>Transit</a:t>
            </a:r>
            <a:endParaRPr lang="en-US" sz="1700" kern="0" dirty="0">
              <a:solidFill>
                <a:schemeClr val="tx2"/>
              </a:solidFill>
            </a:endParaRPr>
          </a:p>
        </p:txBody>
      </p:sp>
      <p:sp>
        <p:nvSpPr>
          <p:cNvPr id="16" name="Content Placeholder 1">
            <a:extLst>
              <a:ext uri="{FF2B5EF4-FFF2-40B4-BE49-F238E27FC236}">
                <a16:creationId xmlns:a16="http://schemas.microsoft.com/office/drawing/2014/main" id="{EA18DA25-0B8D-4341-A3DB-FD1C41F1D01B}"/>
              </a:ext>
            </a:extLst>
          </p:cNvPr>
          <p:cNvSpPr txBox="1">
            <a:spLocks/>
          </p:cNvSpPr>
          <p:nvPr/>
        </p:nvSpPr>
        <p:spPr>
          <a:xfrm>
            <a:off x="7969265" y="5098925"/>
            <a:ext cx="2591028" cy="804766"/>
          </a:xfrm>
          <a:prstGeom prst="rect">
            <a:avLst/>
          </a:prstGeom>
          <a:solidFill>
            <a:schemeClr val="bg1"/>
          </a:solidFill>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07622"/>
              </a:buClr>
              <a:buChar char="•"/>
              <a:defRPr sz="2800" b="1">
                <a:solidFill>
                  <a:srgbClr val="3A3C3D"/>
                </a:solidFill>
                <a:latin typeface="Myriad Pro" panose="020B0503030403020204" pitchFamily="34" charset="0"/>
                <a:ea typeface="ＭＳ Ｐゴシック" pitchFamily="64" charset="-128"/>
                <a:cs typeface="ＭＳ Ｐゴシック" pitchFamily="64" charset="-128"/>
              </a:defRPr>
            </a:lvl1pPr>
            <a:lvl2pPr marL="742950" indent="-28575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2pPr>
            <a:lvl3pPr marL="1143000" indent="-228600" algn="l" rtl="0" eaLnBrk="1" fontAlgn="base" hangingPunct="1">
              <a:spcBef>
                <a:spcPct val="20000"/>
              </a:spcBef>
              <a:spcAft>
                <a:spcPct val="0"/>
              </a:spcAft>
              <a:buClr>
                <a:srgbClr val="F07622"/>
              </a:buClr>
              <a:buChar char="•"/>
              <a:defRPr sz="2800">
                <a:solidFill>
                  <a:srgbClr val="3A3C3D"/>
                </a:solidFill>
                <a:latin typeface="Myriad Pro" panose="020B0503030403020204" pitchFamily="34" charset="0"/>
                <a:ea typeface="ＭＳ Ｐゴシック" pitchFamily="64" charset="-128"/>
                <a:cs typeface="ＭＳ Ｐゴシック"/>
              </a:defRPr>
            </a:lvl3pPr>
            <a:lvl4pPr marL="16002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4pPr>
            <a:lvl5pPr marL="2057400" indent="-228600" algn="l" rtl="0" eaLnBrk="1" fontAlgn="base" hangingPunct="1">
              <a:spcBef>
                <a:spcPct val="20000"/>
              </a:spcBef>
              <a:spcAft>
                <a:spcPct val="0"/>
              </a:spcAft>
              <a:buClr>
                <a:srgbClr val="F07622"/>
              </a:buClr>
              <a:buChar char="»"/>
              <a:defRPr sz="2800">
                <a:solidFill>
                  <a:srgbClr val="3A3C3D"/>
                </a:solidFill>
                <a:latin typeface="Myriad Pro Light" panose="020B0403030403020204"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4" charset="-128"/>
              </a:defRPr>
            </a:lvl9pPr>
          </a:lstStyle>
          <a:p>
            <a:pPr marL="0" indent="0">
              <a:spcAft>
                <a:spcPts val="600"/>
              </a:spcAft>
              <a:buNone/>
            </a:pPr>
            <a:r>
              <a:rPr lang="en-US" sz="1700" kern="0" dirty="0">
                <a:solidFill>
                  <a:schemeClr val="tx2"/>
                </a:solidFill>
              </a:rPr>
              <a:t>Bicycle </a:t>
            </a:r>
            <a:r>
              <a:rPr lang="en-US" sz="1700" kern="0" dirty="0" smtClean="0">
                <a:solidFill>
                  <a:schemeClr val="tx2"/>
                </a:solidFill>
              </a:rPr>
              <a:t>diversion Level2</a:t>
            </a:r>
          </a:p>
          <a:p>
            <a:pPr marL="0" indent="0">
              <a:spcAft>
                <a:spcPts val="600"/>
              </a:spcAft>
              <a:buNone/>
            </a:pPr>
            <a:r>
              <a:rPr lang="en-US" sz="1700" kern="0" dirty="0" smtClean="0">
                <a:solidFill>
                  <a:schemeClr val="tx2"/>
                </a:solidFill>
              </a:rPr>
              <a:t>All others Level 1</a:t>
            </a:r>
          </a:p>
          <a:p>
            <a:pPr marL="0" indent="0">
              <a:spcAft>
                <a:spcPts val="600"/>
              </a:spcAft>
              <a:buNone/>
            </a:pPr>
            <a:endParaRPr lang="en-US" sz="1700" kern="0" dirty="0">
              <a:solidFill>
                <a:schemeClr val="tx2"/>
              </a:solidFill>
            </a:endParaRPr>
          </a:p>
        </p:txBody>
      </p:sp>
      <p:sp>
        <p:nvSpPr>
          <p:cNvPr id="3" name="Oval 2"/>
          <p:cNvSpPr/>
          <p:nvPr/>
        </p:nvSpPr>
        <p:spPr>
          <a:xfrm>
            <a:off x="6129672" y="5163185"/>
            <a:ext cx="2286195" cy="374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7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0221" y="2473377"/>
            <a:ext cx="2283015" cy="646331"/>
          </a:xfrm>
          <a:prstGeom prst="rect">
            <a:avLst/>
          </a:prstGeom>
          <a:noFill/>
        </p:spPr>
        <p:txBody>
          <a:bodyPr wrap="square" rtlCol="0">
            <a:spAutoFit/>
          </a:bodyPr>
          <a:lstStyle/>
          <a:p>
            <a:r>
              <a:rPr lang="en-US" b="1" dirty="0"/>
              <a:t>RSPM Inputs:</a:t>
            </a:r>
          </a:p>
          <a:p>
            <a:endParaRPr lang="en-US" b="1"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510"/>
          <a:stretch/>
        </p:blipFill>
        <p:spPr bwMode="auto">
          <a:xfrm>
            <a:off x="2270776" y="2438972"/>
            <a:ext cx="7424650" cy="296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18657" y="865973"/>
            <a:ext cx="9173029" cy="833377"/>
          </a:xfrm>
        </p:spPr>
        <p:txBody>
          <a:bodyPr>
            <a:normAutofit/>
          </a:bodyPr>
          <a:lstStyle/>
          <a:p>
            <a:r>
              <a:rPr lang="en-US" dirty="0"/>
              <a:t>Outputs - MPO </a:t>
            </a:r>
            <a:r>
              <a:rPr lang="en-US" dirty="0" smtClean="0"/>
              <a:t>Level Analysis</a:t>
            </a:r>
            <a:endParaRPr lang="en-US" dirty="0"/>
          </a:p>
        </p:txBody>
      </p:sp>
      <p:grpSp>
        <p:nvGrpSpPr>
          <p:cNvPr id="8" name="Group 7"/>
          <p:cNvGrpSpPr/>
          <p:nvPr/>
        </p:nvGrpSpPr>
        <p:grpSpPr>
          <a:xfrm>
            <a:off x="715439" y="1856041"/>
            <a:ext cx="10027691" cy="4336212"/>
            <a:chOff x="110920" y="1856041"/>
            <a:chExt cx="10027691" cy="4336212"/>
          </a:xfrm>
        </p:grpSpPr>
        <p:grpSp>
          <p:nvGrpSpPr>
            <p:cNvPr id="3" name="Group 2"/>
            <p:cNvGrpSpPr/>
            <p:nvPr/>
          </p:nvGrpSpPr>
          <p:grpSpPr>
            <a:xfrm>
              <a:off x="110920" y="1856041"/>
              <a:ext cx="5263185" cy="4336212"/>
              <a:chOff x="1463460" y="3314700"/>
              <a:chExt cx="4741712" cy="35433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941" y="3314700"/>
                <a:ext cx="4696231"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271346" y="5380892"/>
                <a:ext cx="3824654"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63460" y="5275388"/>
                <a:ext cx="887015" cy="201197"/>
              </a:xfrm>
              <a:prstGeom prst="rect">
                <a:avLst/>
              </a:prstGeom>
              <a:noFill/>
            </p:spPr>
            <p:txBody>
              <a:bodyPr wrap="none" rtlCol="0">
                <a:spAutoFit/>
              </a:bodyPr>
              <a:lstStyle/>
              <a:p>
                <a:pPr algn="r"/>
                <a:r>
                  <a:rPr lang="en-US" sz="1000" b="1" dirty="0">
                    <a:solidFill>
                      <a:srgbClr val="FF0000"/>
                    </a:solidFill>
                    <a:latin typeface="Times New Roman" panose="02020603050405020304" pitchFamily="18" charset="0"/>
                    <a:cs typeface="Times New Roman" panose="02020603050405020304" pitchFamily="18" charset="0"/>
                  </a:rPr>
                  <a:t>Adopted Plans</a:t>
                </a:r>
              </a:p>
            </p:txBody>
          </p:sp>
        </p:grpSp>
        <p:sp>
          <p:nvSpPr>
            <p:cNvPr id="4" name="Rectangle 3"/>
            <p:cNvSpPr/>
            <p:nvPr/>
          </p:nvSpPr>
          <p:spPr>
            <a:xfrm>
              <a:off x="5374105" y="2282281"/>
              <a:ext cx="4764506" cy="3524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6529"/>
          <a:stretch/>
        </p:blipFill>
        <p:spPr bwMode="auto">
          <a:xfrm>
            <a:off x="5982845" y="1856041"/>
            <a:ext cx="5401971" cy="432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1647610" y="2007451"/>
            <a:ext cx="4245273"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5274" y="1900163"/>
            <a:ext cx="845103" cy="246221"/>
          </a:xfrm>
          <a:prstGeom prst="rect">
            <a:avLst/>
          </a:prstGeom>
          <a:solidFill>
            <a:schemeClr val="bg1"/>
          </a:solidFill>
        </p:spPr>
        <p:txBody>
          <a:bodyPr wrap="none" rtlCol="0">
            <a:spAutoFit/>
          </a:bodyPr>
          <a:lstStyle/>
          <a:p>
            <a:pPr algn="r"/>
            <a:r>
              <a:rPr lang="en-US" sz="1000" b="1" dirty="0" smtClean="0">
                <a:solidFill>
                  <a:srgbClr val="FF0000"/>
                </a:solidFill>
                <a:latin typeface="Times New Roman" panose="02020603050405020304" pitchFamily="18" charset="0"/>
                <a:cs typeface="Times New Roman" panose="02020603050405020304" pitchFamily="18" charset="0"/>
              </a:rPr>
              <a:t>Target 21%</a:t>
            </a:r>
            <a:endParaRPr lang="en-US" sz="1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6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711"/>
          <a:stretch/>
        </p:blipFill>
        <p:spPr bwMode="auto">
          <a:xfrm>
            <a:off x="1724804" y="1763384"/>
            <a:ext cx="5698374" cy="82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24805" y="917472"/>
            <a:ext cx="9173029" cy="914400"/>
          </a:xfrm>
        </p:spPr>
        <p:txBody>
          <a:bodyPr>
            <a:normAutofit/>
          </a:bodyPr>
          <a:lstStyle/>
          <a:p>
            <a:r>
              <a:rPr lang="en-US" sz="3600" dirty="0"/>
              <a:t>Outputs – </a:t>
            </a:r>
            <a:r>
              <a:rPr lang="en-US" sz="3600" dirty="0" smtClean="0"/>
              <a:t>Statewide Vision &amp; Goals</a:t>
            </a:r>
            <a:endParaRPr lang="en-US" sz="3600" dirty="0"/>
          </a:p>
        </p:txBody>
      </p:sp>
      <p:sp>
        <p:nvSpPr>
          <p:cNvPr id="5" name="Slide Number Placeholder 4"/>
          <p:cNvSpPr>
            <a:spLocks noGrp="1"/>
          </p:cNvSpPr>
          <p:nvPr>
            <p:ph type="sldNum" sz="quarter" idx="4294967295"/>
          </p:nvPr>
        </p:nvSpPr>
        <p:spPr>
          <a:xfrm>
            <a:off x="-252250" y="520258"/>
            <a:ext cx="0" cy="0"/>
          </a:xfrm>
        </p:spPr>
        <p:txBody>
          <a:bodyPr/>
          <a:lstStyle/>
          <a:p>
            <a:fld id="{E910D792-C0AE-4E50-A4F2-E451F87C23D1}" type="slidenum">
              <a:rPr lang="en-US" smtClean="0"/>
              <a:t>6</a:t>
            </a:fld>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805" y="2576963"/>
            <a:ext cx="5705619" cy="427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25972" y="2565075"/>
            <a:ext cx="5697206" cy="42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a:spLocks/>
          </p:cNvSpPr>
          <p:nvPr/>
        </p:nvSpPr>
        <p:spPr>
          <a:xfrm>
            <a:off x="5229180" y="3630028"/>
            <a:ext cx="1869180" cy="1775919"/>
          </a:xfrm>
          <a:custGeom>
            <a:avLst/>
            <a:gdLst>
              <a:gd name="connsiteX0" fmla="*/ 0 w 1099911"/>
              <a:gd name="connsiteY0" fmla="*/ 0 h 1031875"/>
              <a:gd name="connsiteX1" fmla="*/ 158750 w 1099911"/>
              <a:gd name="connsiteY1" fmla="*/ 22679 h 1031875"/>
              <a:gd name="connsiteX2" fmla="*/ 703036 w 1099911"/>
              <a:gd name="connsiteY2" fmla="*/ 340179 h 1031875"/>
              <a:gd name="connsiteX3" fmla="*/ 1065893 w 1099911"/>
              <a:gd name="connsiteY3" fmla="*/ 408214 h 1031875"/>
              <a:gd name="connsiteX4" fmla="*/ 1099911 w 1099911"/>
              <a:gd name="connsiteY4" fmla="*/ 1031875 h 1031875"/>
              <a:gd name="connsiteX5" fmla="*/ 703036 w 1099911"/>
              <a:gd name="connsiteY5" fmla="*/ 782411 h 1031875"/>
              <a:gd name="connsiteX6" fmla="*/ 158750 w 1099911"/>
              <a:gd name="connsiteY6" fmla="*/ 79375 h 1031875"/>
              <a:gd name="connsiteX7" fmla="*/ 0 w 1099911"/>
              <a:gd name="connsiteY7" fmla="*/ 0 h 1031875"/>
              <a:gd name="connsiteX0" fmla="*/ 0 w 1099911"/>
              <a:gd name="connsiteY0" fmla="*/ 0 h 1031875"/>
              <a:gd name="connsiteX1" fmla="*/ 158750 w 1099911"/>
              <a:gd name="connsiteY1" fmla="*/ 22679 h 1031875"/>
              <a:gd name="connsiteX2" fmla="*/ 703036 w 1099911"/>
              <a:gd name="connsiteY2" fmla="*/ 340179 h 1031875"/>
              <a:gd name="connsiteX3" fmla="*/ 1099911 w 1099911"/>
              <a:gd name="connsiteY3" fmla="*/ 408214 h 1031875"/>
              <a:gd name="connsiteX4" fmla="*/ 1099911 w 1099911"/>
              <a:gd name="connsiteY4" fmla="*/ 1031875 h 1031875"/>
              <a:gd name="connsiteX5" fmla="*/ 703036 w 1099911"/>
              <a:gd name="connsiteY5" fmla="*/ 782411 h 1031875"/>
              <a:gd name="connsiteX6" fmla="*/ 158750 w 1099911"/>
              <a:gd name="connsiteY6" fmla="*/ 79375 h 1031875"/>
              <a:gd name="connsiteX7" fmla="*/ 0 w 1099911"/>
              <a:gd name="connsiteY7" fmla="*/ 0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911" h="1031875">
                <a:moveTo>
                  <a:pt x="0" y="0"/>
                </a:moveTo>
                <a:lnTo>
                  <a:pt x="158750" y="22679"/>
                </a:lnTo>
                <a:lnTo>
                  <a:pt x="703036" y="340179"/>
                </a:lnTo>
                <a:lnTo>
                  <a:pt x="1099911" y="408214"/>
                </a:lnTo>
                <a:lnTo>
                  <a:pt x="1099911" y="1031875"/>
                </a:lnTo>
                <a:lnTo>
                  <a:pt x="703036" y="782411"/>
                </a:lnTo>
                <a:lnTo>
                  <a:pt x="158750" y="79375"/>
                </a:lnTo>
                <a:lnTo>
                  <a:pt x="0" y="0"/>
                </a:lnTo>
                <a:close/>
              </a:path>
            </a:pathLst>
          </a:cu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Rectangle 11"/>
          <p:cNvSpPr/>
          <p:nvPr/>
        </p:nvSpPr>
        <p:spPr>
          <a:xfrm>
            <a:off x="3103533" y="5535315"/>
            <a:ext cx="234446" cy="191774"/>
          </a:xfrm>
          <a:prstGeom prst="rect">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Box 3"/>
          <p:cNvSpPr txBox="1"/>
          <p:nvPr/>
        </p:nvSpPr>
        <p:spPr>
          <a:xfrm>
            <a:off x="3366062" y="5487809"/>
            <a:ext cx="1635198" cy="616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lumMod val="65000"/>
                    <a:lumOff val="35000"/>
                  </a:schemeClr>
                </a:solidFill>
              </a:rPr>
              <a:t>Potential range </a:t>
            </a:r>
          </a:p>
        </p:txBody>
      </p:sp>
      <p:sp>
        <p:nvSpPr>
          <p:cNvPr id="14" name="Freeform 13"/>
          <p:cNvSpPr>
            <a:spLocks noChangeAspect="1"/>
          </p:cNvSpPr>
          <p:nvPr/>
        </p:nvSpPr>
        <p:spPr>
          <a:xfrm>
            <a:off x="5271181" y="3907042"/>
            <a:ext cx="1832216" cy="2289231"/>
          </a:xfrm>
          <a:custGeom>
            <a:avLst/>
            <a:gdLst>
              <a:gd name="connsiteX0" fmla="*/ 0 w 1111250"/>
              <a:gd name="connsiteY0" fmla="*/ 0 h 1576160"/>
              <a:gd name="connsiteX1" fmla="*/ 623660 w 1111250"/>
              <a:gd name="connsiteY1" fmla="*/ 839107 h 1576160"/>
              <a:gd name="connsiteX2" fmla="*/ 1111250 w 1111250"/>
              <a:gd name="connsiteY2" fmla="*/ 952500 h 1576160"/>
              <a:gd name="connsiteX3" fmla="*/ 1099910 w 1111250"/>
              <a:gd name="connsiteY3" fmla="*/ 1576160 h 1576160"/>
              <a:gd name="connsiteX4" fmla="*/ 680357 w 1111250"/>
              <a:gd name="connsiteY4" fmla="*/ 1201964 h 1576160"/>
              <a:gd name="connsiteX5" fmla="*/ 0 w 1111250"/>
              <a:gd name="connsiteY5" fmla="*/ 0 h 1576160"/>
              <a:gd name="connsiteX0" fmla="*/ 0 w 1111250"/>
              <a:gd name="connsiteY0" fmla="*/ 0 h 1417410"/>
              <a:gd name="connsiteX1" fmla="*/ 623660 w 1111250"/>
              <a:gd name="connsiteY1" fmla="*/ 839107 h 1417410"/>
              <a:gd name="connsiteX2" fmla="*/ 1111250 w 1111250"/>
              <a:gd name="connsiteY2" fmla="*/ 952500 h 1417410"/>
              <a:gd name="connsiteX3" fmla="*/ 1111250 w 1111250"/>
              <a:gd name="connsiteY3" fmla="*/ 1417410 h 1417410"/>
              <a:gd name="connsiteX4" fmla="*/ 680357 w 1111250"/>
              <a:gd name="connsiteY4" fmla="*/ 1201964 h 1417410"/>
              <a:gd name="connsiteX5" fmla="*/ 0 w 1111250"/>
              <a:gd name="connsiteY5" fmla="*/ 0 h 1417410"/>
              <a:gd name="connsiteX0" fmla="*/ 0 w 1122590"/>
              <a:gd name="connsiteY0" fmla="*/ 0 h 1417410"/>
              <a:gd name="connsiteX1" fmla="*/ 623660 w 1122590"/>
              <a:gd name="connsiteY1" fmla="*/ 839107 h 1417410"/>
              <a:gd name="connsiteX2" fmla="*/ 1122590 w 1122590"/>
              <a:gd name="connsiteY2" fmla="*/ 1065893 h 1417410"/>
              <a:gd name="connsiteX3" fmla="*/ 1111250 w 1122590"/>
              <a:gd name="connsiteY3" fmla="*/ 1417410 h 1417410"/>
              <a:gd name="connsiteX4" fmla="*/ 680357 w 1122590"/>
              <a:gd name="connsiteY4" fmla="*/ 1201964 h 1417410"/>
              <a:gd name="connsiteX5" fmla="*/ 0 w 1122590"/>
              <a:gd name="connsiteY5" fmla="*/ 0 h 1417410"/>
              <a:gd name="connsiteX0" fmla="*/ 0 w 1122590"/>
              <a:gd name="connsiteY0" fmla="*/ 0 h 1417410"/>
              <a:gd name="connsiteX1" fmla="*/ 782410 w 1122590"/>
              <a:gd name="connsiteY1" fmla="*/ 975178 h 1417410"/>
              <a:gd name="connsiteX2" fmla="*/ 1122590 w 1122590"/>
              <a:gd name="connsiteY2" fmla="*/ 1065893 h 1417410"/>
              <a:gd name="connsiteX3" fmla="*/ 1111250 w 1122590"/>
              <a:gd name="connsiteY3" fmla="*/ 1417410 h 1417410"/>
              <a:gd name="connsiteX4" fmla="*/ 680357 w 1122590"/>
              <a:gd name="connsiteY4" fmla="*/ 1201964 h 1417410"/>
              <a:gd name="connsiteX5" fmla="*/ 0 w 1122590"/>
              <a:gd name="connsiteY5" fmla="*/ 0 h 14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590" h="1417410">
                <a:moveTo>
                  <a:pt x="0" y="0"/>
                </a:moveTo>
                <a:lnTo>
                  <a:pt x="782410" y="975178"/>
                </a:lnTo>
                <a:lnTo>
                  <a:pt x="1122590" y="1065893"/>
                </a:lnTo>
                <a:lnTo>
                  <a:pt x="1111250" y="1417410"/>
                </a:lnTo>
                <a:lnTo>
                  <a:pt x="680357" y="1201964"/>
                </a:lnTo>
                <a:lnTo>
                  <a:pt x="0" y="0"/>
                </a:lnTo>
                <a:close/>
              </a:path>
            </a:pathLst>
          </a:cu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pic>
        <p:nvPicPr>
          <p:cNvPr id="4" name="Picture 3"/>
          <p:cNvPicPr>
            <a:picLocks noChangeAspect="1"/>
          </p:cNvPicPr>
          <p:nvPr/>
        </p:nvPicPr>
        <p:blipFill rotWithShape="1">
          <a:blip r:embed="rId6"/>
          <a:srcRect l="6086" t="-655" r="7954" b="655"/>
          <a:stretch/>
        </p:blipFill>
        <p:spPr>
          <a:xfrm>
            <a:off x="7541342" y="2325878"/>
            <a:ext cx="2979175" cy="4502627"/>
          </a:xfrm>
          <a:prstGeom prst="rect">
            <a:avLst/>
          </a:prstGeom>
        </p:spPr>
      </p:pic>
      <p:sp>
        <p:nvSpPr>
          <p:cNvPr id="15" name="Freeform 14"/>
          <p:cNvSpPr/>
          <p:nvPr/>
        </p:nvSpPr>
        <p:spPr>
          <a:xfrm>
            <a:off x="7157531" y="2644587"/>
            <a:ext cx="1351741" cy="3353091"/>
          </a:xfrm>
          <a:custGeom>
            <a:avLst/>
            <a:gdLst>
              <a:gd name="connsiteX0" fmla="*/ 0 w 570585"/>
              <a:gd name="connsiteY0" fmla="*/ 2289657 h 2626157"/>
              <a:gd name="connsiteX1" fmla="*/ 0 w 570585"/>
              <a:gd name="connsiteY1" fmla="*/ 1126541 h 2626157"/>
              <a:gd name="connsiteX2" fmla="*/ 409651 w 570585"/>
              <a:gd name="connsiteY2" fmla="*/ 7315 h 2626157"/>
              <a:gd name="connsiteX3" fmla="*/ 570585 w 570585"/>
              <a:gd name="connsiteY3" fmla="*/ 0 h 2626157"/>
              <a:gd name="connsiteX4" fmla="*/ 570585 w 570585"/>
              <a:gd name="connsiteY4" fmla="*/ 2626157 h 2626157"/>
              <a:gd name="connsiteX5" fmla="*/ 416966 w 570585"/>
              <a:gd name="connsiteY5" fmla="*/ 2626157 h 2626157"/>
              <a:gd name="connsiteX6" fmla="*/ 0 w 570585"/>
              <a:gd name="connsiteY6" fmla="*/ 2289657 h 2626157"/>
              <a:gd name="connsiteX0" fmla="*/ 0 w 570585"/>
              <a:gd name="connsiteY0" fmla="*/ 2289657 h 2626157"/>
              <a:gd name="connsiteX1" fmla="*/ 0 w 570585"/>
              <a:gd name="connsiteY1" fmla="*/ 1126541 h 2626157"/>
              <a:gd name="connsiteX2" fmla="*/ 299855 w 570585"/>
              <a:gd name="connsiteY2" fmla="*/ 0 h 2626157"/>
              <a:gd name="connsiteX3" fmla="*/ 570585 w 570585"/>
              <a:gd name="connsiteY3" fmla="*/ 0 h 2626157"/>
              <a:gd name="connsiteX4" fmla="*/ 570585 w 570585"/>
              <a:gd name="connsiteY4" fmla="*/ 2626157 h 2626157"/>
              <a:gd name="connsiteX5" fmla="*/ 416966 w 570585"/>
              <a:gd name="connsiteY5" fmla="*/ 2626157 h 2626157"/>
              <a:gd name="connsiteX6" fmla="*/ 0 w 570585"/>
              <a:gd name="connsiteY6" fmla="*/ 2289657 h 2626157"/>
              <a:gd name="connsiteX0" fmla="*/ 0 w 570585"/>
              <a:gd name="connsiteY0" fmla="*/ 2289657 h 2626157"/>
              <a:gd name="connsiteX1" fmla="*/ 0 w 570585"/>
              <a:gd name="connsiteY1" fmla="*/ 1126541 h 2626157"/>
              <a:gd name="connsiteX2" fmla="*/ 299855 w 570585"/>
              <a:gd name="connsiteY2" fmla="*/ 0 h 2626157"/>
              <a:gd name="connsiteX3" fmla="*/ 570585 w 570585"/>
              <a:gd name="connsiteY3" fmla="*/ 0 h 2626157"/>
              <a:gd name="connsiteX4" fmla="*/ 570585 w 570585"/>
              <a:gd name="connsiteY4" fmla="*/ 2626157 h 2626157"/>
              <a:gd name="connsiteX5" fmla="*/ 292531 w 570585"/>
              <a:gd name="connsiteY5" fmla="*/ 2626157 h 2626157"/>
              <a:gd name="connsiteX6" fmla="*/ 0 w 570585"/>
              <a:gd name="connsiteY6" fmla="*/ 2289657 h 2626157"/>
              <a:gd name="connsiteX0" fmla="*/ 0 w 570585"/>
              <a:gd name="connsiteY0" fmla="*/ 2289657 h 2626157"/>
              <a:gd name="connsiteX1" fmla="*/ 0 w 570585"/>
              <a:gd name="connsiteY1" fmla="*/ 1126541 h 2626157"/>
              <a:gd name="connsiteX2" fmla="*/ 299855 w 570585"/>
              <a:gd name="connsiteY2" fmla="*/ 0 h 2626157"/>
              <a:gd name="connsiteX3" fmla="*/ 570585 w 570585"/>
              <a:gd name="connsiteY3" fmla="*/ 0 h 2626157"/>
              <a:gd name="connsiteX4" fmla="*/ 570585 w 570585"/>
              <a:gd name="connsiteY4" fmla="*/ 2626157 h 2626157"/>
              <a:gd name="connsiteX5" fmla="*/ 377204 w 570585"/>
              <a:gd name="connsiteY5" fmla="*/ 2626157 h 2626157"/>
              <a:gd name="connsiteX6" fmla="*/ 0 w 570585"/>
              <a:gd name="connsiteY6" fmla="*/ 2289657 h 2626157"/>
              <a:gd name="connsiteX0" fmla="*/ 0 w 570585"/>
              <a:gd name="connsiteY0" fmla="*/ 2289657 h 2626157"/>
              <a:gd name="connsiteX1" fmla="*/ 0 w 570585"/>
              <a:gd name="connsiteY1" fmla="*/ 1126541 h 2626157"/>
              <a:gd name="connsiteX2" fmla="*/ 371983 w 570585"/>
              <a:gd name="connsiteY2" fmla="*/ 0 h 2626157"/>
              <a:gd name="connsiteX3" fmla="*/ 570585 w 570585"/>
              <a:gd name="connsiteY3" fmla="*/ 0 h 2626157"/>
              <a:gd name="connsiteX4" fmla="*/ 570585 w 570585"/>
              <a:gd name="connsiteY4" fmla="*/ 2626157 h 2626157"/>
              <a:gd name="connsiteX5" fmla="*/ 377204 w 570585"/>
              <a:gd name="connsiteY5" fmla="*/ 2626157 h 2626157"/>
              <a:gd name="connsiteX6" fmla="*/ 0 w 570585"/>
              <a:gd name="connsiteY6" fmla="*/ 2289657 h 2626157"/>
              <a:gd name="connsiteX0" fmla="*/ 0 w 570585"/>
              <a:gd name="connsiteY0" fmla="*/ 2289657 h 2626157"/>
              <a:gd name="connsiteX1" fmla="*/ 0 w 570585"/>
              <a:gd name="connsiteY1" fmla="*/ 1204861 h 2626157"/>
              <a:gd name="connsiteX2" fmla="*/ 371983 w 570585"/>
              <a:gd name="connsiteY2" fmla="*/ 0 h 2626157"/>
              <a:gd name="connsiteX3" fmla="*/ 570585 w 570585"/>
              <a:gd name="connsiteY3" fmla="*/ 0 h 2626157"/>
              <a:gd name="connsiteX4" fmla="*/ 570585 w 570585"/>
              <a:gd name="connsiteY4" fmla="*/ 2626157 h 2626157"/>
              <a:gd name="connsiteX5" fmla="*/ 377204 w 570585"/>
              <a:gd name="connsiteY5" fmla="*/ 2626157 h 2626157"/>
              <a:gd name="connsiteX6" fmla="*/ 0 w 570585"/>
              <a:gd name="connsiteY6" fmla="*/ 2289657 h 2626157"/>
              <a:gd name="connsiteX0" fmla="*/ 0 w 570585"/>
              <a:gd name="connsiteY0" fmla="*/ 2289657 h 2626157"/>
              <a:gd name="connsiteX1" fmla="*/ 0 w 570585"/>
              <a:gd name="connsiteY1" fmla="*/ 1204861 h 2626157"/>
              <a:gd name="connsiteX2" fmla="*/ 371983 w 570585"/>
              <a:gd name="connsiteY2" fmla="*/ 0 h 2626157"/>
              <a:gd name="connsiteX3" fmla="*/ 570585 w 570585"/>
              <a:gd name="connsiteY3" fmla="*/ 0 h 2626157"/>
              <a:gd name="connsiteX4" fmla="*/ 570585 w 570585"/>
              <a:gd name="connsiteY4" fmla="*/ 2593263 h 2626157"/>
              <a:gd name="connsiteX5" fmla="*/ 377204 w 570585"/>
              <a:gd name="connsiteY5" fmla="*/ 2626157 h 2626157"/>
              <a:gd name="connsiteX6" fmla="*/ 0 w 570585"/>
              <a:gd name="connsiteY6" fmla="*/ 2289657 h 2626157"/>
              <a:gd name="connsiteX0" fmla="*/ 0 w 570585"/>
              <a:gd name="connsiteY0" fmla="*/ 2289657 h 2593263"/>
              <a:gd name="connsiteX1" fmla="*/ 0 w 570585"/>
              <a:gd name="connsiteY1" fmla="*/ 1204861 h 2593263"/>
              <a:gd name="connsiteX2" fmla="*/ 371983 w 570585"/>
              <a:gd name="connsiteY2" fmla="*/ 0 h 2593263"/>
              <a:gd name="connsiteX3" fmla="*/ 570585 w 570585"/>
              <a:gd name="connsiteY3" fmla="*/ 0 h 2593263"/>
              <a:gd name="connsiteX4" fmla="*/ 570585 w 570585"/>
              <a:gd name="connsiteY4" fmla="*/ 2593263 h 2593263"/>
              <a:gd name="connsiteX5" fmla="*/ 384065 w 570585"/>
              <a:gd name="connsiteY5" fmla="*/ 2588564 h 2593263"/>
              <a:gd name="connsiteX6" fmla="*/ 0 w 570585"/>
              <a:gd name="connsiteY6" fmla="*/ 2289657 h 2593263"/>
              <a:gd name="connsiteX0" fmla="*/ 0 w 587944"/>
              <a:gd name="connsiteY0" fmla="*/ 2555804 h 2593263"/>
              <a:gd name="connsiteX1" fmla="*/ 17359 w 587944"/>
              <a:gd name="connsiteY1" fmla="*/ 1204861 h 2593263"/>
              <a:gd name="connsiteX2" fmla="*/ 389342 w 587944"/>
              <a:gd name="connsiteY2" fmla="*/ 0 h 2593263"/>
              <a:gd name="connsiteX3" fmla="*/ 587944 w 587944"/>
              <a:gd name="connsiteY3" fmla="*/ 0 h 2593263"/>
              <a:gd name="connsiteX4" fmla="*/ 587944 w 587944"/>
              <a:gd name="connsiteY4" fmla="*/ 2593263 h 2593263"/>
              <a:gd name="connsiteX5" fmla="*/ 401424 w 587944"/>
              <a:gd name="connsiteY5" fmla="*/ 2588564 h 2593263"/>
              <a:gd name="connsiteX6" fmla="*/ 0 w 587944"/>
              <a:gd name="connsiteY6" fmla="*/ 2555804 h 2593263"/>
              <a:gd name="connsiteX0" fmla="*/ 8679 w 596623"/>
              <a:gd name="connsiteY0" fmla="*/ 2555804 h 2593263"/>
              <a:gd name="connsiteX1" fmla="*/ 0 w 596623"/>
              <a:gd name="connsiteY1" fmla="*/ 1425384 h 2593263"/>
              <a:gd name="connsiteX2" fmla="*/ 398021 w 596623"/>
              <a:gd name="connsiteY2" fmla="*/ 0 h 2593263"/>
              <a:gd name="connsiteX3" fmla="*/ 596623 w 596623"/>
              <a:gd name="connsiteY3" fmla="*/ 0 h 2593263"/>
              <a:gd name="connsiteX4" fmla="*/ 596623 w 596623"/>
              <a:gd name="connsiteY4" fmla="*/ 2593263 h 2593263"/>
              <a:gd name="connsiteX5" fmla="*/ 410103 w 596623"/>
              <a:gd name="connsiteY5" fmla="*/ 2588564 h 2593263"/>
              <a:gd name="connsiteX6" fmla="*/ 8679 w 596623"/>
              <a:gd name="connsiteY6" fmla="*/ 2555804 h 2593263"/>
              <a:gd name="connsiteX0" fmla="*/ 4340 w 596623"/>
              <a:gd name="connsiteY0" fmla="*/ 2578616 h 2593263"/>
              <a:gd name="connsiteX1" fmla="*/ 0 w 596623"/>
              <a:gd name="connsiteY1" fmla="*/ 1425384 h 2593263"/>
              <a:gd name="connsiteX2" fmla="*/ 398021 w 596623"/>
              <a:gd name="connsiteY2" fmla="*/ 0 h 2593263"/>
              <a:gd name="connsiteX3" fmla="*/ 596623 w 596623"/>
              <a:gd name="connsiteY3" fmla="*/ 0 h 2593263"/>
              <a:gd name="connsiteX4" fmla="*/ 596623 w 596623"/>
              <a:gd name="connsiteY4" fmla="*/ 2593263 h 2593263"/>
              <a:gd name="connsiteX5" fmla="*/ 410103 w 596623"/>
              <a:gd name="connsiteY5" fmla="*/ 2588564 h 2593263"/>
              <a:gd name="connsiteX6" fmla="*/ 4340 w 596623"/>
              <a:gd name="connsiteY6" fmla="*/ 2578616 h 259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623" h="2593263">
                <a:moveTo>
                  <a:pt x="4340" y="2578616"/>
                </a:moveTo>
                <a:cubicBezTo>
                  <a:pt x="2893" y="2194205"/>
                  <a:pt x="1447" y="1809795"/>
                  <a:pt x="0" y="1425384"/>
                </a:cubicBezTo>
                <a:lnTo>
                  <a:pt x="398021" y="0"/>
                </a:lnTo>
                <a:lnTo>
                  <a:pt x="596623" y="0"/>
                </a:lnTo>
                <a:lnTo>
                  <a:pt x="596623" y="2593263"/>
                </a:lnTo>
                <a:lnTo>
                  <a:pt x="410103" y="2588564"/>
                </a:lnTo>
                <a:lnTo>
                  <a:pt x="4340" y="2578616"/>
                </a:lnTo>
                <a:close/>
              </a:path>
            </a:pathLst>
          </a:cu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2588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68995"/>
            <a:ext cx="8184274" cy="621695"/>
          </a:xfrm>
        </p:spPr>
        <p:txBody>
          <a:bodyPr/>
          <a:lstStyle/>
          <a:p>
            <a:r>
              <a:rPr lang="en-US" dirty="0"/>
              <a:t>Outputs </a:t>
            </a:r>
            <a:r>
              <a:rPr lang="en-US" dirty="0" smtClean="0"/>
              <a:t>– Scenario </a:t>
            </a:r>
            <a:r>
              <a:rPr lang="en-US" dirty="0"/>
              <a:t>Viewer</a:t>
            </a:r>
          </a:p>
        </p:txBody>
      </p:sp>
      <p:pic>
        <p:nvPicPr>
          <p:cNvPr id="4" name="Content Placeholder 3"/>
          <p:cNvPicPr>
            <a:picLocks noGrp="1" noChangeAspect="1"/>
          </p:cNvPicPr>
          <p:nvPr>
            <p:ph idx="1"/>
          </p:nvPr>
        </p:nvPicPr>
        <p:blipFill>
          <a:blip r:embed="rId3"/>
          <a:stretch>
            <a:fillRect/>
          </a:stretch>
        </p:blipFill>
        <p:spPr>
          <a:xfrm>
            <a:off x="1272891" y="1690690"/>
            <a:ext cx="8356017" cy="5041048"/>
          </a:xfrm>
          <a:prstGeom prst="rect">
            <a:avLst/>
          </a:prstGeom>
        </p:spPr>
      </p:pic>
      <p:pic>
        <p:nvPicPr>
          <p:cNvPr id="5" name="Picture 2"/>
          <p:cNvPicPr>
            <a:picLocks noChangeAspect="1" noChangeArrowheads="1"/>
          </p:cNvPicPr>
          <p:nvPr/>
        </p:nvPicPr>
        <p:blipFill rotWithShape="1">
          <a:blip r:embed="rId4">
            <a:clrChange>
              <a:clrFrom>
                <a:srgbClr val="FFFFFF"/>
              </a:clrFrom>
              <a:clrTo>
                <a:srgbClr val="FFFFFF">
                  <a:alpha val="0"/>
                </a:srgbClr>
              </a:clrTo>
            </a:clrChange>
            <a:duotone>
              <a:prstClr val="black"/>
              <a:schemeClr val="bg1">
                <a:lumMod val="75000"/>
                <a:tint val="45000"/>
                <a:satMod val="400000"/>
              </a:schemeClr>
            </a:duotone>
            <a:extLst>
              <a:ext uri="{28A0092B-C50C-407E-A947-70E740481C1C}">
                <a14:useLocalDpi xmlns:a14="http://schemas.microsoft.com/office/drawing/2010/main" val="0"/>
              </a:ext>
            </a:extLst>
          </a:blip>
          <a:srcRect t="-1" b="-29730"/>
          <a:stretch/>
        </p:blipFill>
        <p:spPr bwMode="auto">
          <a:xfrm>
            <a:off x="6244787" y="2077419"/>
            <a:ext cx="3296193" cy="698531"/>
          </a:xfrm>
          <a:prstGeom prst="rect">
            <a:avLst/>
          </a:prstGeom>
          <a:noFill/>
          <a:ln w="19050">
            <a:solidFill>
              <a:schemeClr val="tx1"/>
            </a:solidFill>
            <a:miter lim="800000"/>
            <a:headEnd/>
            <a:tailEnd/>
          </a:ln>
          <a:extLst/>
        </p:spPr>
      </p:pic>
    </p:spTree>
    <p:extLst>
      <p:ext uri="{BB962C8B-B14F-4D97-AF65-F5344CB8AC3E}">
        <p14:creationId xmlns:p14="http://schemas.microsoft.com/office/powerpoint/2010/main" val="363635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0"/>
            <a:ext cx="9144000" cy="914400"/>
          </a:xfrm>
          <a:prstGeom prst="rect">
            <a:avLst/>
          </a:prstGeom>
          <a:solidFill>
            <a:schemeClr val="tx2">
              <a:lumMod val="75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2713" algn="l"/>
            <a:r>
              <a:rPr lang="en-US" sz="3600" dirty="0">
                <a:solidFill>
                  <a:schemeClr val="bg1"/>
                </a:solidFill>
              </a:rPr>
              <a:t>What will it take to meet our state climate goals?</a:t>
            </a: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58051" t="21454" r="14400" b="10406"/>
          <a:stretch/>
        </p:blipFill>
        <p:spPr>
          <a:xfrm>
            <a:off x="4264022" y="2019300"/>
            <a:ext cx="5492759" cy="4838700"/>
          </a:xfrm>
          <a:prstGeom prst="rect">
            <a:avLst/>
          </a:prstGeom>
          <a:ln>
            <a:noFill/>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8" y="2019300"/>
            <a:ext cx="3300284" cy="71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2152650" y="1068995"/>
            <a:ext cx="8184274" cy="621695"/>
          </a:xfrm>
        </p:spPr>
        <p:txBody>
          <a:bodyPr/>
          <a:lstStyle/>
          <a:p>
            <a:r>
              <a:rPr lang="en-US" dirty="0"/>
              <a:t>Outputs </a:t>
            </a:r>
            <a:r>
              <a:rPr lang="en-US" dirty="0" smtClean="0"/>
              <a:t>– Scenario </a:t>
            </a:r>
            <a:r>
              <a:rPr lang="en-US" dirty="0"/>
              <a:t>Viewer</a:t>
            </a:r>
          </a:p>
        </p:txBody>
      </p:sp>
    </p:spTree>
    <p:extLst>
      <p:ext uri="{BB962C8B-B14F-4D97-AF65-F5344CB8AC3E}">
        <p14:creationId xmlns:p14="http://schemas.microsoft.com/office/powerpoint/2010/main" val="407533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707" y="1186017"/>
            <a:ext cx="9347422" cy="621695"/>
          </a:xfrm>
        </p:spPr>
        <p:txBody>
          <a:bodyPr/>
          <a:lstStyle/>
          <a:p>
            <a:r>
              <a:rPr lang="en-US" sz="5400" dirty="0" smtClean="0">
                <a:solidFill>
                  <a:schemeClr val="accent1"/>
                </a:solidFill>
              </a:rPr>
              <a:t>Questions?</a:t>
            </a:r>
            <a:endParaRPr lang="en-US" sz="5400" dirty="0">
              <a:solidFill>
                <a:schemeClr val="accent1"/>
              </a:solidFill>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765" y="2120572"/>
            <a:ext cx="6868200" cy="4508828"/>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5838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1112</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Abadi</vt:lpstr>
      <vt:lpstr>Abadi Extra Light</vt:lpstr>
      <vt:lpstr>Arial</vt:lpstr>
      <vt:lpstr>Calibri</vt:lpstr>
      <vt:lpstr>Calibri Light</vt:lpstr>
      <vt:lpstr>Myriad Pro</vt:lpstr>
      <vt:lpstr>Times New Roman</vt:lpstr>
      <vt:lpstr>1_Office Theme</vt:lpstr>
      <vt:lpstr>Scenario Planning with VisionEval in Oregon</vt:lpstr>
      <vt:lpstr>ODOT’s S-T-O-RM Analysis Toolkit</vt:lpstr>
      <vt:lpstr>VisionEval Model Inputs</vt:lpstr>
      <vt:lpstr>VisionEval Multi-run process  input set-up    output scenarios</vt:lpstr>
      <vt:lpstr>Outputs - MPO Level Analysis</vt:lpstr>
      <vt:lpstr>Outputs – Statewide Vision &amp; Goals</vt:lpstr>
      <vt:lpstr>Outputs – Scenario Viewer</vt:lpstr>
      <vt:lpstr>Outputs – Scenario Viewer</vt:lpstr>
      <vt:lpstr>Questions?</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HURLEY Brian J</dc:creator>
  <cp:lastModifiedBy>HURLEY Brian J</cp:lastModifiedBy>
  <cp:revision>27</cp:revision>
  <cp:lastPrinted>2019-05-31T19:28:50Z</cp:lastPrinted>
  <dcterms:created xsi:type="dcterms:W3CDTF">2019-05-24T18:26:11Z</dcterms:created>
  <dcterms:modified xsi:type="dcterms:W3CDTF">2019-05-31T19:29:23Z</dcterms:modified>
</cp:coreProperties>
</file>